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347" r:id="rId3"/>
    <p:sldId id="332" r:id="rId4"/>
    <p:sldId id="342" r:id="rId5"/>
    <p:sldId id="316" r:id="rId6"/>
    <p:sldId id="315" r:id="rId7"/>
    <p:sldId id="386" r:id="rId8"/>
    <p:sldId id="345" r:id="rId9"/>
    <p:sldId id="348" r:id="rId10"/>
    <p:sldId id="358" r:id="rId11"/>
    <p:sldId id="354" r:id="rId12"/>
    <p:sldId id="364" r:id="rId13"/>
    <p:sldId id="388" r:id="rId14"/>
    <p:sldId id="389" r:id="rId15"/>
    <p:sldId id="380" r:id="rId16"/>
    <p:sldId id="382" r:id="rId17"/>
    <p:sldId id="383" r:id="rId18"/>
    <p:sldId id="363" r:id="rId19"/>
    <p:sldId id="384" r:id="rId20"/>
    <p:sldId id="378" r:id="rId21"/>
    <p:sldId id="357" r:id="rId22"/>
    <p:sldId id="350" r:id="rId23"/>
    <p:sldId id="359" r:id="rId24"/>
    <p:sldId id="321" r:id="rId25"/>
    <p:sldId id="368" r:id="rId26"/>
    <p:sldId id="370" r:id="rId27"/>
    <p:sldId id="337" r:id="rId28"/>
    <p:sldId id="375" r:id="rId29"/>
    <p:sldId id="351" r:id="rId30"/>
    <p:sldId id="325" r:id="rId31"/>
    <p:sldId id="372" r:id="rId32"/>
    <p:sldId id="326" r:id="rId33"/>
    <p:sldId id="371" r:id="rId34"/>
    <p:sldId id="329" r:id="rId35"/>
    <p:sldId id="387" r:id="rId36"/>
    <p:sldId id="376" r:id="rId37"/>
    <p:sldId id="352" r:id="rId38"/>
    <p:sldId id="338" r:id="rId39"/>
    <p:sldId id="373" r:id="rId40"/>
    <p:sldId id="346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ong gwangjin" initials="jg" lastIdx="1" clrIdx="0">
    <p:extLst>
      <p:ext uri="{19B8F6BF-5375-455C-9EA6-DF929625EA0E}">
        <p15:presenceInfo xmlns:p15="http://schemas.microsoft.com/office/powerpoint/2012/main" userId="459e600f802f017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5468"/>
    <a:srgbClr val="493431"/>
    <a:srgbClr val="0000FF"/>
    <a:srgbClr val="E06450"/>
    <a:srgbClr val="FFE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57" autoAdjust="0"/>
    <p:restoredTop sz="86268" autoAdjust="0"/>
  </p:normalViewPr>
  <p:slideViewPr>
    <p:cSldViewPr snapToGrid="0" snapToObjects="1">
      <p:cViewPr varScale="1">
        <p:scale>
          <a:sx n="86" d="100"/>
          <a:sy n="86" d="100"/>
        </p:scale>
        <p:origin x="224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황정민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D2BC-448F-A346-5DF8E2CCDCBF}"/>
              </c:ext>
            </c:extLst>
          </c:dPt>
          <c:cat>
            <c:strRef>
              <c:f>Sheet1!$A$2:$A$5</c:f>
              <c:strCache>
                <c:ptCount val="1"/>
                <c:pt idx="0">
                  <c:v>황정민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3A-4634-8759-1B3AD2B0E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황정민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4490-4EBF-A2D6-C1534946326A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1748-4966-BE89-59903CD0A142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1748-4966-BE89-59903CD0A142}"/>
              </c:ext>
            </c:extLst>
          </c:dPt>
          <c:cat>
            <c:strRef>
              <c:f>Sheet1!$A$2:$A$5</c:f>
              <c:strCache>
                <c:ptCount val="3"/>
                <c:pt idx="0">
                  <c:v>10090290</c:v>
                </c:pt>
                <c:pt idx="1">
                  <c:v>20111869</c:v>
                </c:pt>
                <c:pt idx="2">
                  <c:v>20180958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3A-4634-8759-1B3AD2B0E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FE330-FF97-4D6D-80D8-542CE98A91BD}" type="datetimeFigureOut">
              <a:rPr lang="ko-KR" altLang="en-US" smtClean="0"/>
              <a:t>2021. 11. 6.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818E2-9CE7-42E0-8876-0BF943967F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453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영화제작 지원 솔루션을 주제로한 팀</a:t>
            </a:r>
            <a:r>
              <a:rPr lang="en-US" altLang="ko-KR" dirty="0"/>
              <a:t>, </a:t>
            </a:r>
            <a:r>
              <a:rPr lang="ko-KR" altLang="en-US" dirty="0"/>
              <a:t>무비 쿠킹의 발표를 맞은 정광진입니다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발표시작하겠습니다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765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데이터를 분석하는데 있어 간단히 플로우를 나타내 보았습니다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현재 분석 설계 데이터 수집 데이터 가공 쪽은 모두 완료 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지금까지 저희가 해온 방향에 대해 설명 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분석 설계는 앞서 말씀드린 저희 목표와 같고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141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수집할때</a:t>
            </a:r>
            <a:r>
              <a:rPr lang="ko-KR" altLang="en-US" dirty="0"/>
              <a:t> </a:t>
            </a:r>
            <a:r>
              <a:rPr lang="en-US" altLang="ko-KR" dirty="0"/>
              <a:t>crawling</a:t>
            </a:r>
            <a:r>
              <a:rPr lang="ko-KR" altLang="en-US" dirty="0"/>
              <a:t>을 이용해서 영화진흥위원회의 데이터를 얻어왔습니다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곳에선 </a:t>
            </a:r>
            <a:r>
              <a:rPr lang="en-US" altLang="ko-KR" dirty="0"/>
              <a:t>1983</a:t>
            </a:r>
            <a:r>
              <a:rPr lang="ko-KR" altLang="en-US" dirty="0"/>
              <a:t>년부터 지금까지의 영화 매출추이와 관객수에 대한 데이터를 가지고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673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의 웹 </a:t>
            </a:r>
            <a:r>
              <a:rPr lang="ko-KR" altLang="en-US" dirty="0" err="1"/>
              <a:t>크롤러</a:t>
            </a:r>
            <a:r>
              <a:rPr lang="ko-KR" altLang="en-US" dirty="0"/>
              <a:t> 라이브러리인 </a:t>
            </a:r>
            <a:r>
              <a:rPr lang="ko-KR" altLang="en-US" dirty="0" err="1"/>
              <a:t>뷰티풀숲</a:t>
            </a:r>
            <a:r>
              <a:rPr lang="en-US" altLang="ko-KR" dirty="0"/>
              <a:t>	, </a:t>
            </a:r>
            <a:r>
              <a:rPr lang="ko-KR" altLang="en-US" dirty="0" err="1"/>
              <a:t>셀레니움을</a:t>
            </a:r>
            <a:r>
              <a:rPr lang="ko-KR" altLang="en-US" dirty="0"/>
              <a:t> 사용하여 </a:t>
            </a:r>
            <a:r>
              <a:rPr lang="ko-KR" altLang="en-US" dirty="0" err="1"/>
              <a:t>크롤링</a:t>
            </a:r>
            <a:r>
              <a:rPr lang="ko-KR" altLang="en-US" dirty="0"/>
              <a:t> 하였고</a:t>
            </a:r>
            <a:endParaRPr lang="en-US" altLang="ko-KR" dirty="0"/>
          </a:p>
          <a:p>
            <a:r>
              <a:rPr lang="ko-KR" altLang="en-US" dirty="0"/>
              <a:t>수집한 데이터를 가공하기 위해선 </a:t>
            </a:r>
            <a:r>
              <a:rPr lang="en-US" altLang="ko-KR" dirty="0"/>
              <a:t>pandas</a:t>
            </a:r>
            <a:r>
              <a:rPr lang="ko-KR" altLang="en-US" dirty="0"/>
              <a:t>라이브러리를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095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결과적으로 </a:t>
            </a:r>
            <a:r>
              <a:rPr lang="ko-KR" altLang="en-US" dirty="0" err="1"/>
              <a:t>위와같이</a:t>
            </a:r>
            <a:r>
              <a:rPr lang="ko-KR" altLang="en-US" dirty="0"/>
              <a:t> 수집할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왼쪽부터 순서대로 말하자면</a:t>
            </a:r>
            <a:endParaRPr lang="en-US" altLang="ko-KR" dirty="0"/>
          </a:p>
          <a:p>
            <a:r>
              <a:rPr lang="ko-KR" altLang="en-US" dirty="0"/>
              <a:t>전체 순위</a:t>
            </a:r>
            <a:r>
              <a:rPr lang="en-US" altLang="ko-KR" dirty="0"/>
              <a:t>, </a:t>
            </a:r>
            <a:r>
              <a:rPr lang="ko-KR" altLang="en-US" dirty="0"/>
              <a:t>영화제목</a:t>
            </a:r>
            <a:r>
              <a:rPr lang="en-US" altLang="ko-KR" dirty="0"/>
              <a:t>, </a:t>
            </a:r>
            <a:r>
              <a:rPr lang="ko-KR" altLang="en-US" dirty="0"/>
              <a:t>개봉일</a:t>
            </a:r>
            <a:r>
              <a:rPr lang="en-US" altLang="ko-KR" dirty="0"/>
              <a:t>, </a:t>
            </a:r>
            <a:r>
              <a:rPr lang="ko-KR" altLang="en-US" dirty="0" err="1"/>
              <a:t>총수익</a:t>
            </a:r>
            <a:r>
              <a:rPr lang="en-US" altLang="ko-KR" dirty="0"/>
              <a:t>, </a:t>
            </a:r>
            <a:r>
              <a:rPr lang="ko-KR" altLang="en-US" dirty="0"/>
              <a:t>총관객수</a:t>
            </a:r>
            <a:r>
              <a:rPr lang="en-US" altLang="ko-KR" dirty="0"/>
              <a:t>, </a:t>
            </a:r>
            <a:r>
              <a:rPr lang="ko-KR" altLang="en-US" dirty="0"/>
              <a:t>상영한 스크린 수로 수집하였습니다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567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배우데이터와 감독데이터 모두 약 </a:t>
            </a:r>
            <a:r>
              <a:rPr lang="en-US" altLang="ko-KR" dirty="0"/>
              <a:t>5</a:t>
            </a:r>
            <a:r>
              <a:rPr lang="ko-KR" altLang="en-US" dirty="0"/>
              <a:t>만개의 데이터를 수집하였습니다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왼쪽부터 필모그래피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역할을 열로 수집하였습니다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313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기간 동안 공통된 특성을 나타내는 집단 파악하는데 사용하고 이를 통해서 감독 집단과 배우 집단의 작품 연출 및 출연 흐름 파악 가능합니다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981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62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분석의 경우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사람과 사람이 어느정도 긴말하게 연관되어 있는지를 표시하는데 저희는 이 분석을 감독과 배우의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케미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보는데 사용했습니다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491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배우 최민식을 토대로 시각화를 하게 된다면 위와 같은 식으로 연관성 있는 배우를 시각화 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853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수치형으로 나타내면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배우 송강호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감독 봉준호를 기준으로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송강호의 경우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김지운감독에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많은 영화를 참여했고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봉준호 감독의 경우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윤제문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배우와 가장 많이 연관이 있다고 생각했습니다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385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이 주제를 </a:t>
            </a:r>
            <a:r>
              <a:rPr lang="ko-KR" altLang="en-US" dirty="0" err="1"/>
              <a:t>선정했는지와</a:t>
            </a:r>
            <a:r>
              <a:rPr lang="ko-KR" altLang="en-US" dirty="0"/>
              <a:t> 프로젝트의 목표를 말하</a:t>
            </a:r>
            <a:endParaRPr lang="en-US" altLang="ko-KR" dirty="0"/>
          </a:p>
          <a:p>
            <a:r>
              <a:rPr lang="ko-KR" altLang="en-US" dirty="0"/>
              <a:t>두번째로 지금까지 목표에서 어느정도 완료를 했는지 설명하고</a:t>
            </a:r>
            <a:endParaRPr lang="en-US" altLang="ko-KR" dirty="0"/>
          </a:p>
          <a:p>
            <a:r>
              <a:rPr lang="ko-KR" altLang="en-US" dirty="0"/>
              <a:t>세번째로 현재 저희가 진행중인 작업들을 설명하고</a:t>
            </a:r>
            <a:endParaRPr lang="en-US" altLang="ko-KR" dirty="0"/>
          </a:p>
          <a:p>
            <a:r>
              <a:rPr lang="ko-KR" altLang="en-US" dirty="0"/>
              <a:t>네번째로 프로젝트상 겪은 문제점이랑 수정사항에 대해서 얘기하고</a:t>
            </a:r>
            <a:endParaRPr lang="en-US" altLang="ko-KR" dirty="0"/>
          </a:p>
          <a:p>
            <a:r>
              <a:rPr lang="ko-KR" altLang="en-US" dirty="0"/>
              <a:t>마지막으로 최종 목표로 하고있는 결과물을 말할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이 주제를 선정하게 된 배경과 목표를 설명해 드리겠습니다</a:t>
            </a:r>
            <a:endParaRPr lang="en-US" altLang="ko-KR" dirty="0"/>
          </a:p>
          <a:p>
            <a:r>
              <a:rPr lang="ko-KR" altLang="en-US" dirty="0"/>
              <a:t>두번째로 저희가 구현한 사항을 보여드리고</a:t>
            </a:r>
            <a:endParaRPr lang="en-US" altLang="ko-KR" dirty="0"/>
          </a:p>
          <a:p>
            <a:r>
              <a:rPr lang="ko-KR" altLang="en-US" dirty="0"/>
              <a:t>세번째로 현재와 추후 진행사항에 대해서 설명 드리고</a:t>
            </a:r>
            <a:endParaRPr lang="en-US" altLang="ko-KR" dirty="0"/>
          </a:p>
          <a:p>
            <a:r>
              <a:rPr lang="ko-KR" altLang="en-US" dirty="0"/>
              <a:t>네번째로 프로젝트 진행상 문제점과 수정사항을 </a:t>
            </a:r>
            <a:r>
              <a:rPr lang="ko-KR" altLang="en-US" dirty="0" err="1"/>
              <a:t>설명드리고</a:t>
            </a:r>
            <a:endParaRPr lang="en-US" altLang="ko-KR" dirty="0"/>
          </a:p>
          <a:p>
            <a:r>
              <a:rPr lang="ko-KR" altLang="en-US" dirty="0"/>
              <a:t>마지막으로 최종목표에 대해서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8901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군집 분석을 수행함으로써</a:t>
            </a:r>
            <a:r>
              <a:rPr kumimoji="1" lang="en-US" altLang="ko-KR" dirty="0"/>
              <a:t>, </a:t>
            </a:r>
            <a:r>
              <a:rPr kumimoji="1" lang="ko-KR" altLang="en-US" dirty="0"/>
              <a:t>집단 별 가중치 및 예측 값 도출 시 차이를 두어 분석의 정확도를 높일 수 있을 것으로 판단할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123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DB</a:t>
            </a:r>
            <a:r>
              <a:rPr lang="ko-KR" altLang="en-US" dirty="0"/>
              <a:t>에 대한 적재한 데이터의 </a:t>
            </a:r>
            <a:r>
              <a:rPr lang="en-US" altLang="ko-KR" dirty="0"/>
              <a:t>ERD</a:t>
            </a:r>
            <a:r>
              <a:rPr lang="ko-KR" altLang="en-US" dirty="0"/>
              <a:t>는 </a:t>
            </a:r>
            <a:r>
              <a:rPr lang="ko-KR" altLang="en-US" dirty="0" err="1"/>
              <a:t>위와같습니다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722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번째로 현재</a:t>
            </a:r>
            <a:r>
              <a:rPr lang="en-US" altLang="ko-KR" dirty="0"/>
              <a:t>, </a:t>
            </a:r>
            <a:r>
              <a:rPr lang="ko-KR" altLang="en-US" dirty="0"/>
              <a:t>추후 진행 사항입니다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211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 설계 데이터 수집 데이터 가공 쪽은 모두 완료 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데이터 분석 정보 전달을 남겨두고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7574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파이썬으로</a:t>
            </a:r>
            <a:r>
              <a:rPr lang="ko-KR" altLang="en-US" dirty="0"/>
              <a:t> </a:t>
            </a:r>
            <a:r>
              <a:rPr lang="ko-KR" altLang="en-US" dirty="0" err="1"/>
              <a:t>크롤링된</a:t>
            </a:r>
            <a:r>
              <a:rPr lang="ko-KR" altLang="en-US" dirty="0"/>
              <a:t> 영화정보를 토대로 웹서버를 할당 받은 </a:t>
            </a:r>
            <a:r>
              <a:rPr lang="en-US" altLang="ko-KR" dirty="0" err="1"/>
              <a:t>db</a:t>
            </a:r>
            <a:r>
              <a:rPr lang="ko-KR" altLang="en-US" dirty="0"/>
              <a:t>에 데이터 적재와 </a:t>
            </a:r>
            <a:r>
              <a:rPr lang="en-US" altLang="ko-KR" dirty="0"/>
              <a:t>EDA </a:t>
            </a:r>
            <a:r>
              <a:rPr lang="ko-KR" altLang="en-US" dirty="0"/>
              <a:t>분석을 마치고 </a:t>
            </a:r>
            <a:r>
              <a:rPr lang="ko-KR" altLang="en-US" dirty="0" err="1"/>
              <a:t>쿼리문</a:t>
            </a:r>
            <a:r>
              <a:rPr lang="ko-KR" altLang="en-US" dirty="0"/>
              <a:t> 작성과 </a:t>
            </a:r>
            <a:r>
              <a:rPr lang="ko-KR" altLang="en-US" dirty="0" err="1"/>
              <a:t>심화분석를</a:t>
            </a:r>
            <a:r>
              <a:rPr lang="ko-KR" altLang="en-US" dirty="0"/>
              <a:t> 진행중에 있으며</a:t>
            </a:r>
            <a:r>
              <a:rPr lang="en-US" altLang="ko-KR" dirty="0"/>
              <a:t> </a:t>
            </a:r>
            <a:r>
              <a:rPr lang="ko-KR" altLang="en-US" dirty="0"/>
              <a:t>나머지 부분을 진행할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5095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웹에서 서비스를 구동하기 위해 꼭 필요하기 때문에</a:t>
            </a:r>
            <a:r>
              <a:rPr lang="en-US" altLang="ko-KR" dirty="0"/>
              <a:t>. </a:t>
            </a:r>
            <a:r>
              <a:rPr lang="ko-KR" altLang="en-US" dirty="0"/>
              <a:t>현재 구글 클라우드 플랫폼에서 서버를 할당 받아 </a:t>
            </a:r>
            <a:r>
              <a:rPr lang="en-US" altLang="ko-KR" dirty="0"/>
              <a:t>apache</a:t>
            </a:r>
            <a:r>
              <a:rPr lang="ko-KR" altLang="en-US" dirty="0"/>
              <a:t>와 </a:t>
            </a:r>
            <a:r>
              <a:rPr lang="en-US" altLang="ko-KR" dirty="0" err="1"/>
              <a:t>mysql</a:t>
            </a:r>
            <a:r>
              <a:rPr lang="ko-KR" altLang="en-US" dirty="0"/>
              <a:t>을 통해 </a:t>
            </a:r>
            <a:r>
              <a:rPr lang="ko-KR" altLang="en-US" dirty="0" err="1"/>
              <a:t>적재시켜놓은</a:t>
            </a:r>
            <a:r>
              <a:rPr lang="ko-KR" altLang="en-US" dirty="0"/>
              <a:t> 상태입니다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432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클라우드 서버에는 현재 </a:t>
            </a:r>
            <a:r>
              <a:rPr lang="en-US" altLang="ko-KR" dirty="0"/>
              <a:t>ubuntu </a:t>
            </a:r>
            <a:r>
              <a:rPr lang="en-US" altLang="ko-KR" dirty="0" err="1"/>
              <a:t>os</a:t>
            </a:r>
            <a:r>
              <a:rPr lang="ko-KR" altLang="en-US" dirty="0"/>
              <a:t>로 </a:t>
            </a:r>
            <a:r>
              <a:rPr lang="ko-KR" altLang="en-US" dirty="0" err="1"/>
              <a:t>할당받았고</a:t>
            </a:r>
            <a:r>
              <a:rPr lang="ko-KR" altLang="en-US" dirty="0"/>
              <a:t> </a:t>
            </a:r>
            <a:r>
              <a:rPr lang="en-US" altLang="ko-KR" dirty="0"/>
              <a:t>apache</a:t>
            </a:r>
            <a:r>
              <a:rPr lang="ko-KR" altLang="en-US" dirty="0"/>
              <a:t>와 </a:t>
            </a:r>
            <a:r>
              <a:rPr lang="en-US" altLang="ko-KR" dirty="0" err="1"/>
              <a:t>mysql</a:t>
            </a:r>
            <a:r>
              <a:rPr lang="ko-KR" altLang="en-US" dirty="0"/>
              <a:t>을 통해 </a:t>
            </a:r>
            <a:r>
              <a:rPr lang="ko-KR" altLang="en-US" dirty="0" err="1"/>
              <a:t>적재해놓은</a:t>
            </a:r>
            <a:r>
              <a:rPr lang="ko-KR" altLang="en-US" dirty="0"/>
              <a:t> 상태입니다</a:t>
            </a:r>
            <a:r>
              <a:rPr lang="en-US" altLang="ko-KR" dirty="0"/>
              <a:t>. </a:t>
            </a:r>
            <a:r>
              <a:rPr lang="ko-KR" altLang="en-US" dirty="0"/>
              <a:t>데이터를 나타내고 </a:t>
            </a:r>
            <a:r>
              <a:rPr lang="ko-KR" altLang="en-US" dirty="0" err="1"/>
              <a:t>시각화하는</a:t>
            </a:r>
            <a:r>
              <a:rPr lang="ko-KR" altLang="en-US" dirty="0"/>
              <a:t> 것은 </a:t>
            </a:r>
            <a:r>
              <a:rPr lang="en-US" altLang="ko-KR" dirty="0" err="1"/>
              <a:t>django</a:t>
            </a:r>
            <a:r>
              <a:rPr lang="ko-KR" altLang="en-US" dirty="0"/>
              <a:t>를 사용할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545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</a:t>
            </a:r>
            <a:r>
              <a:rPr lang="ko-KR" altLang="en-US" dirty="0" err="1"/>
              <a:t>사이킷런이라는</a:t>
            </a:r>
            <a:r>
              <a:rPr lang="ko-KR" altLang="en-US" dirty="0"/>
              <a:t> </a:t>
            </a:r>
            <a:r>
              <a:rPr lang="en-US" altLang="ko-KR" dirty="0"/>
              <a:t>python</a:t>
            </a:r>
            <a:r>
              <a:rPr lang="ko-KR" altLang="en-US" dirty="0"/>
              <a:t>에서의 </a:t>
            </a:r>
            <a:r>
              <a:rPr lang="ko-KR" altLang="en-US" dirty="0" err="1"/>
              <a:t>머신러닝</a:t>
            </a:r>
            <a:r>
              <a:rPr lang="ko-KR" altLang="en-US" dirty="0"/>
              <a:t> 라이브러리를 통해 다양한 </a:t>
            </a:r>
            <a:r>
              <a:rPr lang="ko-KR" altLang="en-US" dirty="0" err="1"/>
              <a:t>머신러닝기술을</a:t>
            </a:r>
            <a:r>
              <a:rPr lang="ko-KR" altLang="en-US" dirty="0"/>
              <a:t> 사용하여 영화관람객수를 예측하는데 사용해볼 예정이며</a:t>
            </a:r>
            <a:r>
              <a:rPr lang="en-US" altLang="ko-KR" dirty="0"/>
              <a:t>, </a:t>
            </a:r>
            <a:r>
              <a:rPr lang="ko-KR" altLang="en-US" dirty="0"/>
              <a:t>가장 </a:t>
            </a:r>
            <a:r>
              <a:rPr lang="en-US" altLang="ko-KR" dirty="0"/>
              <a:t>accuracy</a:t>
            </a:r>
            <a:r>
              <a:rPr lang="ko-KR" altLang="en-US" dirty="0"/>
              <a:t>가 높은 값을 나타내는 데이터 분석모델을 적용할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2981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스크린 수를 늘리는 것은 배급사의 영향이 가장 크고 이것이 영화 흥행에 있어 중요한 요소를 차지하기 때문에 배급사에 대한 분석도 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1263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문제점 및 </a:t>
            </a:r>
            <a:r>
              <a:rPr lang="ko-KR" altLang="en-US" dirty="0" err="1"/>
              <a:t>수정사항입니다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26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개요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8819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문제사항 중에서는 데이터 무결성을 해치는 동명이인 문제가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모두가 알고있는 배우 황정민의 경우 무명의 배우까지 포함하여 </a:t>
            </a:r>
            <a:r>
              <a:rPr lang="en-US" altLang="ko-KR" dirty="0"/>
              <a:t>3</a:t>
            </a:r>
            <a:r>
              <a:rPr lang="ko-KR" altLang="en-US" dirty="0"/>
              <a:t>명의 사람이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배우의 영향력을 평가하기 위해서는 동명이인을 반드시 분류할 필요가 있었습니다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//</a:t>
            </a:r>
          </a:p>
          <a:p>
            <a:r>
              <a:rPr lang="ko-KR" altLang="en-US" dirty="0"/>
              <a:t>이것을 저희는 </a:t>
            </a:r>
            <a:r>
              <a:rPr lang="en-US" altLang="ko-KR" dirty="0"/>
              <a:t>KOFIC(</a:t>
            </a:r>
            <a:r>
              <a:rPr lang="ko-KR" altLang="en-US" dirty="0" err="1"/>
              <a:t>코픽</a:t>
            </a:r>
            <a:r>
              <a:rPr lang="en-US" altLang="ko-KR" dirty="0"/>
              <a:t>)</a:t>
            </a:r>
            <a:r>
              <a:rPr lang="ko-KR" altLang="en-US" dirty="0"/>
              <a:t>이라는 곳에서 제공하는 </a:t>
            </a:r>
            <a:r>
              <a:rPr lang="en-US" altLang="ko-KR" dirty="0"/>
              <a:t>OPEN API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사용하여 사람 별 고유 코드를 부여하였고 이것으로 데이터 무결성 문제를 해결할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3425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이 </a:t>
            </a:r>
            <a:r>
              <a:rPr lang="en-US" altLang="ko-KR" dirty="0" err="1"/>
              <a:t>Api</a:t>
            </a:r>
            <a:r>
              <a:rPr lang="ko-KR" altLang="en-US" dirty="0"/>
              <a:t>는 인당 일 </a:t>
            </a:r>
            <a:r>
              <a:rPr lang="en-US" altLang="ko-KR" dirty="0"/>
              <a:t>3000</a:t>
            </a:r>
            <a:r>
              <a:rPr lang="ko-KR" altLang="en-US" dirty="0"/>
              <a:t>회만 수집이 가능하기 때문에 </a:t>
            </a:r>
            <a:r>
              <a:rPr lang="en-US" altLang="ko-KR" dirty="0" err="1"/>
              <a:t>cron</a:t>
            </a:r>
            <a:r>
              <a:rPr lang="ko-KR" altLang="en-US" dirty="0"/>
              <a:t>을 이용해서 매일 오후</a:t>
            </a:r>
            <a:r>
              <a:rPr lang="en-US" altLang="ko-KR" dirty="0"/>
              <a:t>12</a:t>
            </a:r>
            <a:r>
              <a:rPr lang="ko-KR" altLang="en-US" dirty="0"/>
              <a:t>시에 </a:t>
            </a:r>
            <a:r>
              <a:rPr lang="en-US" altLang="ko-KR" dirty="0"/>
              <a:t>python </a:t>
            </a:r>
            <a:r>
              <a:rPr lang="ko-KR" altLang="en-US" dirty="0"/>
              <a:t>코드 실행을 통해 데이터 수집을 자동화하여 일주일간 수집하였습니다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0124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따라 위와 같이 배우와 감독에 대한 코드 데이터 약 </a:t>
            </a:r>
            <a:r>
              <a:rPr lang="en-US" altLang="ko-KR" dirty="0"/>
              <a:t>50000</a:t>
            </a:r>
            <a:r>
              <a:rPr lang="ko-KR" altLang="en-US" dirty="0"/>
              <a:t>개의 데이터를 수집할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2643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이로써 각 영화인의 코드를 부여한 것이 황정민이라는 배우의 동명이인이 </a:t>
            </a:r>
            <a:r>
              <a:rPr lang="en-US" altLang="ko-KR" dirty="0"/>
              <a:t>3</a:t>
            </a:r>
            <a:r>
              <a:rPr lang="ko-KR" altLang="en-US" dirty="0"/>
              <a:t>명이 있던 것을 분류할 수 있었고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7418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5382</a:t>
            </a:r>
            <a:r>
              <a:rPr lang="ko-KR" altLang="en-US" dirty="0"/>
              <a:t>개의 동명이인 데이터를 분류할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2879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수정 사항입니다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조는 제안서상에서는 원래 증가하는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IPTV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사용자에 따라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IPTV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공급자가 어디에 광고를 배치해야 효율적인지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의사 결정하는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것을 추가시키려고 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주제를 좁히고 분석의 정확도를 높이기 위해서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IPTV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분석을 제외하고 영화 수익성 예측에 초점을 맞추기로 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84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5688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최종 목표입니다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0602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최종목표는 </a:t>
            </a:r>
            <a:r>
              <a:rPr lang="en-US" altLang="ko-KR" dirty="0"/>
              <a:t>IPTV</a:t>
            </a:r>
            <a:r>
              <a:rPr lang="ko-KR" altLang="en-US" dirty="0"/>
              <a:t>에 대한 분석을 제외하고 다음과 같습니다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초기목표를 가져왔던 방식대로</a:t>
            </a:r>
            <a:endParaRPr lang="en-US" altLang="ko-KR" dirty="0"/>
          </a:p>
          <a:p>
            <a:r>
              <a:rPr lang="ko-KR" altLang="en-US" dirty="0"/>
              <a:t>위와 같은 화면으로 소비자들에게 </a:t>
            </a:r>
            <a:r>
              <a:rPr lang="ko-KR" altLang="en-US" dirty="0" err="1"/>
              <a:t>엔터테인적인요소를</a:t>
            </a:r>
            <a:r>
              <a:rPr lang="ko-KR" altLang="en-US" dirty="0"/>
              <a:t> 만드는 것 이고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0016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공급자도 초기목표와 같이 영화의 제작 의사결정 시점에서 어떤 감독과 어떤 배우</a:t>
            </a:r>
            <a:r>
              <a:rPr lang="en-US" altLang="ko-KR" dirty="0"/>
              <a:t>, </a:t>
            </a:r>
            <a:r>
              <a:rPr lang="ko-KR" altLang="en-US" dirty="0"/>
              <a:t>어떤 시기나 장르를 </a:t>
            </a:r>
            <a:r>
              <a:rPr lang="en-US" altLang="ko-KR" dirty="0"/>
              <a:t>input</a:t>
            </a:r>
            <a:r>
              <a:rPr lang="ko-KR" altLang="en-US" dirty="0"/>
              <a:t>값으로 입력 시</a:t>
            </a:r>
            <a:endParaRPr lang="en-US" altLang="ko-KR" dirty="0"/>
          </a:p>
          <a:p>
            <a:r>
              <a:rPr lang="ko-KR" altLang="en-US" dirty="0"/>
              <a:t>이에 따른 </a:t>
            </a:r>
            <a:r>
              <a:rPr lang="en-US" altLang="ko-KR" dirty="0"/>
              <a:t>output</a:t>
            </a:r>
            <a:r>
              <a:rPr lang="ko-KR" altLang="en-US" dirty="0"/>
              <a:t>으로 예측 수익 값을 줌으로써 영화 투자자들에게 투자 여부를 결정할 수 있게 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225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dirty="0"/>
              <a:t>주제를 선정한 배경을 말씀드리겠습니다</a:t>
            </a:r>
            <a:r>
              <a:rPr lang="en-US" altLang="ko-KR" dirty="0"/>
              <a:t>.</a:t>
            </a:r>
          </a:p>
          <a:p>
            <a:pPr latinLnBrk="1"/>
            <a:r>
              <a:rPr lang="ko-KR" altLang="en-US" dirty="0"/>
              <a:t>한국 영화산업의 현황입니다</a:t>
            </a:r>
            <a:r>
              <a:rPr lang="en-US" altLang="ko-KR" dirty="0"/>
              <a:t>.</a:t>
            </a:r>
          </a:p>
          <a:p>
            <a:pPr latinLnBrk="1"/>
            <a:r>
              <a:rPr lang="ko-KR" altLang="en-US" dirty="0"/>
              <a:t>한국영화진흥위원회에서 발간한 보고서에 따르면 </a:t>
            </a:r>
            <a:r>
              <a:rPr lang="en-US" altLang="ko-KR" dirty="0"/>
              <a:t>2008</a:t>
            </a:r>
            <a:r>
              <a:rPr lang="ko-KR" altLang="en-US" dirty="0"/>
              <a:t>년에 비해 </a:t>
            </a:r>
            <a:r>
              <a:rPr lang="en-US" altLang="ko-KR" dirty="0"/>
              <a:t>2017</a:t>
            </a:r>
            <a:r>
              <a:rPr lang="ko-KR" altLang="en-US" dirty="0"/>
              <a:t>년에 관객수가 </a:t>
            </a:r>
            <a:r>
              <a:rPr lang="en-US" altLang="ko-KR" dirty="0"/>
              <a:t>2</a:t>
            </a:r>
            <a:r>
              <a:rPr lang="ko-KR" altLang="en-US" dirty="0"/>
              <a:t>배가 증가하고</a:t>
            </a:r>
            <a:endParaRPr lang="en-US" altLang="ko-KR" dirty="0"/>
          </a:p>
          <a:p>
            <a:pPr latinLnBrk="1"/>
            <a:r>
              <a:rPr lang="ko-KR" altLang="en-US" dirty="0"/>
              <a:t>한국 영화 개봉 수는 </a:t>
            </a:r>
            <a:r>
              <a:rPr lang="en-US" altLang="ko-KR" dirty="0"/>
              <a:t>3</a:t>
            </a:r>
            <a:r>
              <a:rPr lang="ko-KR" altLang="en-US" dirty="0"/>
              <a:t>배 증가한 것으로 시장의 크기가 커진 것을 볼 수 있습니다</a:t>
            </a:r>
            <a:r>
              <a:rPr lang="en-US" altLang="ko-KR" dirty="0"/>
              <a:t>.</a:t>
            </a:r>
          </a:p>
          <a:p>
            <a:pPr latinLnBrk="1"/>
            <a:r>
              <a:rPr lang="ko-KR" altLang="en-US" dirty="0"/>
              <a:t>하지만</a:t>
            </a:r>
            <a:endParaRPr lang="en-US" altLang="ko-KR" dirty="0"/>
          </a:p>
          <a:p>
            <a:pPr latinLnBrk="1"/>
            <a:r>
              <a:rPr lang="ko-KR" altLang="en-US" dirty="0"/>
              <a:t>실제로 연 </a:t>
            </a:r>
            <a:r>
              <a:rPr lang="en-US" altLang="ko-KR" dirty="0"/>
              <a:t>40</a:t>
            </a:r>
            <a:r>
              <a:rPr lang="ko-KR" altLang="en-US" dirty="0"/>
              <a:t>회도 상영하지 않은 영화를 제외하면 </a:t>
            </a:r>
            <a:r>
              <a:rPr lang="en-US" altLang="ko-KR" dirty="0"/>
              <a:t>164</a:t>
            </a:r>
            <a:r>
              <a:rPr lang="ko-KR" altLang="en-US" dirty="0"/>
              <a:t>회 밖에 되지않습니다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6047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182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현상에 따라 투자자는 </a:t>
            </a:r>
            <a:r>
              <a:rPr lang="ko-KR" altLang="en-US" dirty="0" err="1"/>
              <a:t>하이리스크</a:t>
            </a:r>
            <a:r>
              <a:rPr lang="ko-KR" altLang="en-US" dirty="0"/>
              <a:t> </a:t>
            </a:r>
            <a:r>
              <a:rPr lang="ko-KR" altLang="en-US" dirty="0" err="1"/>
              <a:t>하이리턴인</a:t>
            </a:r>
            <a:r>
              <a:rPr lang="ko-KR" altLang="en-US" dirty="0"/>
              <a:t> 영화산업에 고민할 수 밖에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공급자의 경우 제작하기 전 이 영화가 흥행을 할 것인가를 궁금해 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개봉영화를 보게 될 소비자의 경우 영화가 재미가 있을지 궁금하게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852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궁금증을 저희는 빅데이터라는 기술을 이용해서 답을 제시하기로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제안서에 나타낸 목표는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999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공급자의 경우 영화의 제작 의사결정 시점에서 어떤 감독과 어떤 배우</a:t>
            </a:r>
            <a:r>
              <a:rPr lang="en-US" altLang="ko-KR" dirty="0"/>
              <a:t>, </a:t>
            </a:r>
            <a:r>
              <a:rPr lang="ko-KR" altLang="en-US" dirty="0"/>
              <a:t>어떤 시기나 장르를 </a:t>
            </a:r>
            <a:r>
              <a:rPr lang="en-US" altLang="ko-KR" dirty="0"/>
              <a:t>input</a:t>
            </a:r>
            <a:r>
              <a:rPr lang="ko-KR" altLang="en-US" dirty="0"/>
              <a:t>값으로 입력 시 저희 솔루션을 적용하면</a:t>
            </a:r>
            <a:endParaRPr lang="en-US" altLang="ko-KR" dirty="0"/>
          </a:p>
          <a:p>
            <a:r>
              <a:rPr lang="ko-KR" altLang="en-US" dirty="0"/>
              <a:t>이에 따른 </a:t>
            </a:r>
            <a:r>
              <a:rPr lang="en-US" altLang="ko-KR" dirty="0"/>
              <a:t>output data</a:t>
            </a:r>
            <a:r>
              <a:rPr lang="ko-KR" altLang="en-US" dirty="0"/>
              <a:t>로 예측 수익 값을 줌으로써 영화 투자자들에게 투자 여부를 결정할 수 있게 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603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소비자의 경우 감독</a:t>
            </a:r>
            <a:r>
              <a:rPr lang="en-US" altLang="ko-KR" dirty="0"/>
              <a:t>, </a:t>
            </a:r>
            <a:r>
              <a:rPr lang="ko-KR" altLang="en-US" dirty="0"/>
              <a:t>배우에 대한 검색을 통해서 자신이 볼 영화의 주인공이 어떤 성향</a:t>
            </a:r>
            <a:r>
              <a:rPr lang="en-US" altLang="ko-KR" dirty="0"/>
              <a:t>, </a:t>
            </a:r>
            <a:r>
              <a:rPr lang="ko-KR" altLang="en-US" dirty="0"/>
              <a:t>어떤 영화를 성공시켜왔는지에 대해 바로 확인 할 수 있도록 하며</a:t>
            </a:r>
            <a:r>
              <a:rPr lang="en-US" altLang="ko-KR" dirty="0"/>
              <a:t>, </a:t>
            </a:r>
            <a:r>
              <a:rPr lang="ko-KR" altLang="en-US" dirty="0"/>
              <a:t>감독 또한 같은 방법으로 확인할 수 있는 것을 목표로 삼았습니다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618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번째로 구현 사항입니다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126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44AFB0-ACC1-414B-B3E1-3250D7811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FAAD91-734A-AA48-B7AB-608BC66C5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1CD611-A729-0F4D-8EF4-55CD2C72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5A11D-B163-BC42-AA5B-12B4E4BD83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1236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65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395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B0AABEA-24EF-8344-81FE-7A0B1DFA4A5F}"/>
              </a:ext>
            </a:extLst>
          </p:cNvPr>
          <p:cNvSpPr txBox="1"/>
          <p:nvPr/>
        </p:nvSpPr>
        <p:spPr>
          <a:xfrm>
            <a:off x="2673889" y="2367171"/>
            <a:ext cx="72645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빅데이터를 이용한</a:t>
            </a:r>
            <a:endParaRPr lang="en-US" altLang="ko-KR" sz="66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6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영화 수익성 예측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846A10-36F0-2C41-9D77-64D6F457A781}"/>
              </a:ext>
            </a:extLst>
          </p:cNvPr>
          <p:cNvSpPr txBox="1"/>
          <p:nvPr/>
        </p:nvSpPr>
        <p:spPr>
          <a:xfrm>
            <a:off x="8784236" y="5552747"/>
            <a:ext cx="281995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700" b="1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무비쿠킹</a:t>
            </a:r>
            <a:r>
              <a:rPr lang="ko-KR" altLang="en-US" sz="17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조</a:t>
            </a:r>
            <a:endParaRPr lang="en-US" altLang="ko-KR" sz="17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lang="ko-KR" altLang="en-US" sz="17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컴퓨터정보공학부 정광진</a:t>
            </a:r>
            <a:endParaRPr lang="en-US" altLang="ko-KR" sz="17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lang="ko-KR" altLang="en-US" sz="17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경영학과 유준호</a:t>
            </a:r>
          </a:p>
        </p:txBody>
      </p:sp>
    </p:spTree>
    <p:extLst>
      <p:ext uri="{BB962C8B-B14F-4D97-AF65-F5344CB8AC3E}">
        <p14:creationId xmlns:p14="http://schemas.microsoft.com/office/powerpoint/2010/main" val="271146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D09476-95AC-450E-941D-9D36900B00CD}"/>
              </a:ext>
            </a:extLst>
          </p:cNvPr>
          <p:cNvSpPr txBox="1"/>
          <p:nvPr/>
        </p:nvSpPr>
        <p:spPr>
          <a:xfrm>
            <a:off x="351573" y="2875002"/>
            <a:ext cx="231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분석 설계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D2E7F-0A69-4310-95BD-7AC97AC32024}"/>
              </a:ext>
            </a:extLst>
          </p:cNvPr>
          <p:cNvSpPr/>
          <p:nvPr/>
        </p:nvSpPr>
        <p:spPr>
          <a:xfrm>
            <a:off x="351572" y="2170611"/>
            <a:ext cx="2055111" cy="205511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595F8-5D0B-4D3E-89B0-DD5660E53A0B}"/>
              </a:ext>
            </a:extLst>
          </p:cNvPr>
          <p:cNvSpPr txBox="1"/>
          <p:nvPr/>
        </p:nvSpPr>
        <p:spPr>
          <a:xfrm>
            <a:off x="2956843" y="2575076"/>
            <a:ext cx="1627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데이터 </a:t>
            </a:r>
            <a:endParaRPr lang="en-US" altLang="ko-KR" sz="3600" b="1" dirty="0">
              <a:latin typeface="KoreanYNSJG3R" panose="02020600000000000000" pitchFamily="18" charset="-127"/>
              <a:ea typeface="KoreanYNSJG3R" panose="02020600000000000000" pitchFamily="18" charset="-127"/>
            </a:endParaRPr>
          </a:p>
          <a:p>
            <a:pPr algn="ctr"/>
            <a:r>
              <a:rPr lang="ko-KR" altLang="en-US" sz="3600" b="1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수집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D6904A-69ED-4DAF-A170-410C46801DBA}"/>
              </a:ext>
            </a:extLst>
          </p:cNvPr>
          <p:cNvSpPr/>
          <p:nvPr/>
        </p:nvSpPr>
        <p:spPr>
          <a:xfrm>
            <a:off x="2743103" y="2147686"/>
            <a:ext cx="2055111" cy="205511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5B73C2-22D0-44F3-9D93-EEF9CC431D1E}"/>
              </a:ext>
            </a:extLst>
          </p:cNvPr>
          <p:cNvSpPr txBox="1"/>
          <p:nvPr/>
        </p:nvSpPr>
        <p:spPr>
          <a:xfrm>
            <a:off x="4963904" y="2588728"/>
            <a:ext cx="2376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데이터</a:t>
            </a:r>
            <a:endParaRPr lang="en-US" altLang="ko-KR" sz="3600" b="1" dirty="0">
              <a:latin typeface="KoreanYNSJG3R" panose="02020600000000000000" pitchFamily="18" charset="-127"/>
              <a:ea typeface="KoreanYNSJG3R" panose="02020600000000000000" pitchFamily="18" charset="-127"/>
            </a:endParaRPr>
          </a:p>
          <a:p>
            <a:pPr algn="ctr"/>
            <a:r>
              <a:rPr lang="ko-KR" altLang="en-US" sz="3600" b="1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파악</a:t>
            </a:r>
            <a:r>
              <a:rPr lang="en-US" altLang="ko-KR" sz="3600" b="1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&amp;</a:t>
            </a:r>
            <a:r>
              <a:rPr lang="ko-KR" altLang="en-US" sz="3600" b="1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가공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3460539-47EA-4712-8671-0D2CC531AD4D}"/>
              </a:ext>
            </a:extLst>
          </p:cNvPr>
          <p:cNvSpPr/>
          <p:nvPr/>
        </p:nvSpPr>
        <p:spPr>
          <a:xfrm>
            <a:off x="5058434" y="2106223"/>
            <a:ext cx="2185317" cy="21853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29871A-69F0-4E7E-836B-C35CFD2A977D}"/>
              </a:ext>
            </a:extLst>
          </p:cNvPr>
          <p:cNvSpPr txBox="1"/>
          <p:nvPr/>
        </p:nvSpPr>
        <p:spPr>
          <a:xfrm>
            <a:off x="7786385" y="2598001"/>
            <a:ext cx="178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  <a:latin typeface="KoreanYNSJG3R" panose="02020600000000000000" pitchFamily="18" charset="-127"/>
                <a:ea typeface="KoreanYNSJG3R" panose="02020600000000000000" pitchFamily="18" charset="-127"/>
              </a:rPr>
              <a:t>데이터</a:t>
            </a:r>
            <a:endParaRPr lang="en-US" altLang="ko-KR" sz="3600" b="1" dirty="0">
              <a:solidFill>
                <a:schemeClr val="bg1">
                  <a:lumMod val="85000"/>
                </a:schemeClr>
              </a:solidFill>
              <a:latin typeface="KoreanYNSJG3R" panose="02020600000000000000" pitchFamily="18" charset="-127"/>
              <a:ea typeface="KoreanYNSJG3R" panose="02020600000000000000" pitchFamily="18" charset="-127"/>
            </a:endParaRPr>
          </a:p>
          <a:p>
            <a:pPr algn="ctr"/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  <a:latin typeface="KoreanYNSJG3R" panose="02020600000000000000" pitchFamily="18" charset="-127"/>
                <a:ea typeface="KoreanYNSJG3R" panose="02020600000000000000" pitchFamily="18" charset="-127"/>
              </a:rPr>
              <a:t>분석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0F881A8-D1A4-4244-A694-650290192562}"/>
              </a:ext>
            </a:extLst>
          </p:cNvPr>
          <p:cNvSpPr/>
          <p:nvPr/>
        </p:nvSpPr>
        <p:spPr>
          <a:xfrm>
            <a:off x="7526165" y="2170611"/>
            <a:ext cx="2055111" cy="2055111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1907B1-8211-4086-ADAC-C9A073BD423E}"/>
              </a:ext>
            </a:extLst>
          </p:cNvPr>
          <p:cNvSpPr txBox="1"/>
          <p:nvPr/>
        </p:nvSpPr>
        <p:spPr>
          <a:xfrm>
            <a:off x="9917696" y="2852074"/>
            <a:ext cx="2131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>
                    <a:lumMod val="85000"/>
                  </a:schemeClr>
                </a:solidFill>
                <a:latin typeface="KoreanYNSJG3R" panose="02020600000000000000" pitchFamily="18" charset="-127"/>
                <a:ea typeface="KoreanYNSJG3R" panose="02020600000000000000" pitchFamily="18" charset="-127"/>
              </a:rPr>
              <a:t>정보 전달</a:t>
            </a:r>
            <a:endParaRPr lang="ko-KR" altLang="en-US" sz="3600" b="1" dirty="0">
              <a:solidFill>
                <a:schemeClr val="bg1">
                  <a:lumMod val="85000"/>
                </a:schemeClr>
              </a:solidFill>
              <a:latin typeface="KoreanYNSJG3R" panose="02020600000000000000" pitchFamily="18" charset="-127"/>
              <a:ea typeface="KoreanYNSJG3R" panose="02020600000000000000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C790429-5A82-4048-AF4B-72D1B494B7B8}"/>
              </a:ext>
            </a:extLst>
          </p:cNvPr>
          <p:cNvSpPr/>
          <p:nvPr/>
        </p:nvSpPr>
        <p:spPr>
          <a:xfrm>
            <a:off x="9917696" y="2186744"/>
            <a:ext cx="2055111" cy="2055111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2BD59A-839E-40C4-B778-31585072AAA7}"/>
              </a:ext>
            </a:extLst>
          </p:cNvPr>
          <p:cNvSpPr txBox="1"/>
          <p:nvPr/>
        </p:nvSpPr>
        <p:spPr>
          <a:xfrm>
            <a:off x="1096212" y="263978"/>
            <a:ext cx="4378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 사항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90A596-6FA0-4E93-8E57-FAFA961634CD}"/>
              </a:ext>
            </a:extLst>
          </p:cNvPr>
          <p:cNvSpPr txBox="1"/>
          <p:nvPr/>
        </p:nvSpPr>
        <p:spPr>
          <a:xfrm>
            <a:off x="217304" y="4693658"/>
            <a:ext cx="43787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COMPLETE</a:t>
            </a:r>
            <a:endParaRPr lang="ko-KR" altLang="en-US" sz="4400" b="1" dirty="0">
              <a:solidFill>
                <a:srgbClr val="FF000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7B153F6B-1091-458D-B673-153336244611}"/>
              </a:ext>
            </a:extLst>
          </p:cNvPr>
          <p:cNvSpPr/>
          <p:nvPr/>
        </p:nvSpPr>
        <p:spPr>
          <a:xfrm>
            <a:off x="3464181" y="4883631"/>
            <a:ext cx="3861346" cy="40543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C7A8B6C-04D8-47FD-BEB7-995B284FA39D}"/>
              </a:ext>
            </a:extLst>
          </p:cNvPr>
          <p:cNvCxnSpPr>
            <a:cxnSpLocks/>
          </p:cNvCxnSpPr>
          <p:nvPr/>
        </p:nvCxnSpPr>
        <p:spPr>
          <a:xfrm>
            <a:off x="7352377" y="1905000"/>
            <a:ext cx="5576" cy="371984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D4A92AD-D989-497D-BA1E-D6626A097AD8}"/>
              </a:ext>
            </a:extLst>
          </p:cNvPr>
          <p:cNvSpPr txBox="1"/>
          <p:nvPr/>
        </p:nvSpPr>
        <p:spPr>
          <a:xfrm>
            <a:off x="7786385" y="1113610"/>
            <a:ext cx="1789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>
                    <a:lumMod val="8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Now</a:t>
            </a:r>
            <a:endParaRPr lang="ko-KR" altLang="en-US" sz="5400" b="1" dirty="0">
              <a:solidFill>
                <a:schemeClr val="bg1">
                  <a:lumMod val="8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217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8F93C3-7626-4A24-9728-048E5EEC2D23}"/>
              </a:ext>
            </a:extLst>
          </p:cNvPr>
          <p:cNvSpPr txBox="1"/>
          <p:nvPr/>
        </p:nvSpPr>
        <p:spPr>
          <a:xfrm>
            <a:off x="1096212" y="263978"/>
            <a:ext cx="7585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데이터 수집 </a:t>
            </a:r>
            <a:r>
              <a:rPr lang="en-US" altLang="ko-KR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crawling</a:t>
            </a:r>
            <a:endParaRPr lang="ko-KR" altLang="en-US" sz="5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4ABEAC-3319-45FC-8484-9DE4AEA06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212" y="1587418"/>
            <a:ext cx="10152884" cy="476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15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FCD13D-653B-4575-83F4-6BEE4BD70CE0}"/>
              </a:ext>
            </a:extLst>
          </p:cNvPr>
          <p:cNvSpPr txBox="1"/>
          <p:nvPr/>
        </p:nvSpPr>
        <p:spPr>
          <a:xfrm>
            <a:off x="1096212" y="263978"/>
            <a:ext cx="951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Crawling</a:t>
            </a:r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시 사용한 라이브러리</a:t>
            </a:r>
          </a:p>
        </p:txBody>
      </p:sp>
      <p:pic>
        <p:nvPicPr>
          <p:cNvPr id="5122" name="Picture 2" descr="pythonì ëí ì´ë¯¸ì§ ê²ìê²°ê³¼">
            <a:extLst>
              <a:ext uri="{FF2B5EF4-FFF2-40B4-BE49-F238E27FC236}">
                <a16:creationId xmlns:a16="http://schemas.microsoft.com/office/drawing/2014/main" id="{FCF20F5A-7D30-4FCB-803B-AD95FACBF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6" t="32605" r="17375" b="39618"/>
          <a:stretch/>
        </p:blipFill>
        <p:spPr bwMode="auto">
          <a:xfrm>
            <a:off x="1096212" y="2907005"/>
            <a:ext cx="46672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eautifulsoupì ëí ì´ë¯¸ì§ ê²ìê²°ê³¼">
            <a:extLst>
              <a:ext uri="{FF2B5EF4-FFF2-40B4-BE49-F238E27FC236}">
                <a16:creationId xmlns:a16="http://schemas.microsoft.com/office/drawing/2014/main" id="{3607E2F5-983D-4D38-90A5-7DA90D74D8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6545" r="7199" b="15485"/>
          <a:stretch/>
        </p:blipFill>
        <p:spPr bwMode="auto">
          <a:xfrm>
            <a:off x="7528693" y="1689055"/>
            <a:ext cx="3086100" cy="106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andas pythonì ëí ì´ë¯¸ì§ ê²ìê²°ê³¼">
            <a:extLst>
              <a:ext uri="{FF2B5EF4-FFF2-40B4-BE49-F238E27FC236}">
                <a16:creationId xmlns:a16="http://schemas.microsoft.com/office/drawing/2014/main" id="{6A3ACF62-4740-4453-9356-46077DD74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67"/>
          <a:stretch/>
        </p:blipFill>
        <p:spPr bwMode="auto">
          <a:xfrm>
            <a:off x="7370000" y="4626216"/>
            <a:ext cx="1966849" cy="100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B9936F7-73EC-4B9E-B4F3-E8D796442B1C}"/>
              </a:ext>
            </a:extLst>
          </p:cNvPr>
          <p:cNvSpPr/>
          <p:nvPr/>
        </p:nvSpPr>
        <p:spPr>
          <a:xfrm>
            <a:off x="5867400" y="3429000"/>
            <a:ext cx="150260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88852E9-28AE-413C-9E18-EF9B7E4E4124}"/>
              </a:ext>
            </a:extLst>
          </p:cNvPr>
          <p:cNvSpPr/>
          <p:nvPr/>
        </p:nvSpPr>
        <p:spPr>
          <a:xfrm>
            <a:off x="6553200" y="2079554"/>
            <a:ext cx="81680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922542-96AD-414D-9C81-F7536829ADD5}"/>
              </a:ext>
            </a:extLst>
          </p:cNvPr>
          <p:cNvSpPr/>
          <p:nvPr/>
        </p:nvSpPr>
        <p:spPr>
          <a:xfrm>
            <a:off x="6398791" y="2138097"/>
            <a:ext cx="154410" cy="1492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8D897B-8F7C-48EB-97B8-D74ED25167BA}"/>
              </a:ext>
            </a:extLst>
          </p:cNvPr>
          <p:cNvSpPr/>
          <p:nvPr/>
        </p:nvSpPr>
        <p:spPr>
          <a:xfrm>
            <a:off x="6398790" y="3543300"/>
            <a:ext cx="154410" cy="1657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B6C3C2D-048D-4554-8A5A-649A22B31368}"/>
              </a:ext>
            </a:extLst>
          </p:cNvPr>
          <p:cNvSpPr/>
          <p:nvPr/>
        </p:nvSpPr>
        <p:spPr>
          <a:xfrm>
            <a:off x="6553200" y="5019675"/>
            <a:ext cx="81680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F59C41-6E34-443F-99B6-39F786D9C2EC}"/>
              </a:ext>
            </a:extLst>
          </p:cNvPr>
          <p:cNvGrpSpPr/>
          <p:nvPr/>
        </p:nvGrpSpPr>
        <p:grpSpPr>
          <a:xfrm>
            <a:off x="7496793" y="2812205"/>
            <a:ext cx="1347370" cy="1462190"/>
            <a:chOff x="7496793" y="2989889"/>
            <a:chExt cx="1347370" cy="1462190"/>
          </a:xfrm>
        </p:grpSpPr>
        <p:pic>
          <p:nvPicPr>
            <p:cNvPr id="5128" name="Picture 8" descr="python seleniumì ëí ì´ë¯¸ì§ ê²ìê²°ê³¼">
              <a:extLst>
                <a:ext uri="{FF2B5EF4-FFF2-40B4-BE49-F238E27FC236}">
                  <a16:creationId xmlns:a16="http://schemas.microsoft.com/office/drawing/2014/main" id="{B483526B-7D3A-4A22-89A3-4979862EB5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4" t="26506" r="55076" b="28095"/>
            <a:stretch/>
          </p:blipFill>
          <p:spPr bwMode="auto">
            <a:xfrm>
              <a:off x="7635105" y="2989889"/>
              <a:ext cx="1070746" cy="1024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CF0136-CA84-44FA-9039-8EDE4ED799EC}"/>
                </a:ext>
              </a:extLst>
            </p:cNvPr>
            <p:cNvSpPr txBox="1"/>
            <p:nvPr/>
          </p:nvSpPr>
          <p:spPr>
            <a:xfrm>
              <a:off x="7496793" y="4051969"/>
              <a:ext cx="13473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Selenium</a:t>
              </a:r>
              <a:endParaRPr lang="ko-KR" altLang="en-US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0052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E9A0D-44A8-44DA-9E77-1C7BB6B22EEB}"/>
              </a:ext>
            </a:extLst>
          </p:cNvPr>
          <p:cNvSpPr txBox="1"/>
          <p:nvPr/>
        </p:nvSpPr>
        <p:spPr>
          <a:xfrm>
            <a:off x="1096212" y="263978"/>
            <a:ext cx="6560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수집한 데이터</a:t>
            </a:r>
            <a:r>
              <a:rPr lang="en-US" altLang="ko-KR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</a:t>
            </a:r>
            <a:endParaRPr lang="ko-KR" altLang="en-US" sz="5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590AC-5237-47C7-9F86-406BAD246EFC}"/>
              </a:ext>
            </a:extLst>
          </p:cNvPr>
          <p:cNvSpPr txBox="1"/>
          <p:nvPr/>
        </p:nvSpPr>
        <p:spPr>
          <a:xfrm>
            <a:off x="3107531" y="6105798"/>
            <a:ext cx="5976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&lt; 2000~2018</a:t>
            </a:r>
            <a:r>
              <a:rPr lang="ko-KR" altLang="en-US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년 관객수를 바탕으로 정렬된 데이터</a:t>
            </a:r>
            <a:r>
              <a:rPr lang="en-US" altLang="ko-KR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&gt;</a:t>
            </a:r>
            <a:endParaRPr lang="ko-KR" altLang="en-US" sz="20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092CEC-EC6D-C644-A16D-12CF74724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822" y="1610645"/>
            <a:ext cx="7954356" cy="43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97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0BFB76-7F7D-436F-AD52-06B08B479572}"/>
              </a:ext>
            </a:extLst>
          </p:cNvPr>
          <p:cNvSpPr txBox="1"/>
          <p:nvPr/>
        </p:nvSpPr>
        <p:spPr>
          <a:xfrm>
            <a:off x="2602861" y="5555677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&lt;</a:t>
            </a:r>
            <a:r>
              <a:rPr lang="ko-KR" altLang="en-US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배우 데이터 </a:t>
            </a:r>
            <a:r>
              <a:rPr lang="en-US" altLang="ko-KR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&gt;</a:t>
            </a:r>
            <a:endParaRPr lang="ko-KR" altLang="en-US" sz="20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CF1F85-9403-4E14-ABBD-28A6781AD2BE}"/>
              </a:ext>
            </a:extLst>
          </p:cNvPr>
          <p:cNvSpPr txBox="1"/>
          <p:nvPr/>
        </p:nvSpPr>
        <p:spPr>
          <a:xfrm>
            <a:off x="7900229" y="5555677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&lt;</a:t>
            </a:r>
            <a:r>
              <a:rPr lang="ko-KR" altLang="en-US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감독 데이터 </a:t>
            </a:r>
            <a:r>
              <a:rPr lang="en-US" altLang="ko-KR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&gt;</a:t>
            </a:r>
            <a:endParaRPr lang="ko-KR" altLang="en-US" sz="20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96F455-E6CC-4A23-9577-6242A88BB430}"/>
              </a:ext>
            </a:extLst>
          </p:cNvPr>
          <p:cNvSpPr txBox="1"/>
          <p:nvPr/>
        </p:nvSpPr>
        <p:spPr>
          <a:xfrm>
            <a:off x="1096212" y="263978"/>
            <a:ext cx="6560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수집한 데이터</a:t>
            </a:r>
            <a:r>
              <a:rPr lang="en-US" altLang="ko-KR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</a:t>
            </a:r>
            <a:endParaRPr lang="ko-KR" altLang="en-US" sz="5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0374A7-3356-8141-96CA-940E612AB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008" y="1955718"/>
            <a:ext cx="4716392" cy="35026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CFDC21B-4CA9-C240-A222-09DA34D71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373" y="1955718"/>
            <a:ext cx="4590927" cy="350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78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639AD9-9342-D740-9083-3CFEA0B93190}"/>
              </a:ext>
            </a:extLst>
          </p:cNvPr>
          <p:cNvSpPr txBox="1"/>
          <p:nvPr/>
        </p:nvSpPr>
        <p:spPr>
          <a:xfrm>
            <a:off x="4387647" y="2621250"/>
            <a:ext cx="3416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코호트</a:t>
            </a:r>
            <a:r>
              <a:rPr lang="ko-KR" altLang="en-US" sz="3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분석이란</a:t>
            </a:r>
            <a:r>
              <a:rPr lang="en-US" altLang="ko-KR" sz="3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?</a:t>
            </a:r>
            <a:r>
              <a:rPr lang="ko-KR" altLang="en-US" sz="3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C2CCE52-276B-4AA2-A6A0-383565628560}"/>
              </a:ext>
            </a:extLst>
          </p:cNvPr>
          <p:cNvSpPr/>
          <p:nvPr/>
        </p:nvSpPr>
        <p:spPr>
          <a:xfrm>
            <a:off x="1096211" y="2230725"/>
            <a:ext cx="2867025" cy="255066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이발관L" panose="02020600000000000000" pitchFamily="18" charset="-127"/>
                <a:ea typeface="a옛날이발관L" panose="02020600000000000000" pitchFamily="18" charset="-127"/>
              </a:rPr>
              <a:t>COHORT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옛날이발관L" panose="02020600000000000000" pitchFamily="18" charset="-127"/>
              <a:ea typeface="a옛날이발관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382772-880D-4E37-909C-B547FEB03727}"/>
              </a:ext>
            </a:extLst>
          </p:cNvPr>
          <p:cNvSpPr txBox="1"/>
          <p:nvPr/>
        </p:nvSpPr>
        <p:spPr>
          <a:xfrm>
            <a:off x="1096211" y="263978"/>
            <a:ext cx="8429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분석한 데이터</a:t>
            </a:r>
            <a:r>
              <a:rPr lang="en-US" altLang="ko-KR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-cohort</a:t>
            </a:r>
            <a:endParaRPr lang="ko-KR" altLang="en-US" sz="5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B41E16-63E4-4378-8518-381F55CD052A}"/>
              </a:ext>
            </a:extLst>
          </p:cNvPr>
          <p:cNvSpPr/>
          <p:nvPr/>
        </p:nvSpPr>
        <p:spPr>
          <a:xfrm>
            <a:off x="4387647" y="3519276"/>
            <a:ext cx="6583462" cy="666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특정 기간 동안 공통된 특성을 나타내는 집단 파악하는데 사용</a:t>
            </a:r>
            <a:r>
              <a:rPr lang="en-US" altLang="ko-KR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=&gt; </a:t>
            </a:r>
            <a:r>
              <a:rPr lang="ko-KR" altLang="en-US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감독 집단과 배우 집단의 작품 연출 및 출연 흐름 파악 가능</a:t>
            </a:r>
            <a:endParaRPr lang="en-US" altLang="ko-KR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631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BA3A73-8A74-DC41-BD67-CA54CD6D3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895" y="2155159"/>
            <a:ext cx="5674973" cy="2580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C382B5-7A0F-7143-BBAE-934AD6499FCB}"/>
              </a:ext>
            </a:extLst>
          </p:cNvPr>
          <p:cNvSpPr txBox="1"/>
          <p:nvPr/>
        </p:nvSpPr>
        <p:spPr>
          <a:xfrm>
            <a:off x="6454707" y="5392168"/>
            <a:ext cx="5165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특정 집단의 배우가 지속적 등장</a:t>
            </a:r>
            <a:endParaRPr lang="en-US" altLang="ko-KR" sz="2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400" b="1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즉</a:t>
            </a:r>
            <a:r>
              <a:rPr lang="en-US" altLang="ko-KR" sz="2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2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연기경험 및 인지도의 영향↑</a:t>
            </a:r>
            <a:endParaRPr lang="en-US" altLang="ko-KR" sz="2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2C3276-E230-4AEC-9CC5-91FD58289EEF}"/>
              </a:ext>
            </a:extLst>
          </p:cNvPr>
          <p:cNvSpPr txBox="1"/>
          <p:nvPr/>
        </p:nvSpPr>
        <p:spPr>
          <a:xfrm>
            <a:off x="1096211" y="263978"/>
            <a:ext cx="8429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분석한 데이터</a:t>
            </a:r>
            <a:r>
              <a:rPr lang="en-US" altLang="ko-KR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-cohort</a:t>
            </a:r>
            <a:endParaRPr lang="ko-KR" altLang="en-US" sz="5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9428D-1478-462C-A783-B811DB8CF11B}"/>
              </a:ext>
            </a:extLst>
          </p:cNvPr>
          <p:cNvSpPr txBox="1"/>
          <p:nvPr/>
        </p:nvSpPr>
        <p:spPr>
          <a:xfrm>
            <a:off x="880506" y="5392169"/>
            <a:ext cx="3696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신규 감독이 배출↑</a:t>
            </a:r>
            <a:endParaRPr lang="en-US" altLang="ko-KR" sz="2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400" b="1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But</a:t>
            </a:r>
            <a:r>
              <a:rPr lang="ko-KR" altLang="en-US" sz="2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400" b="1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차기작의</a:t>
            </a:r>
            <a:r>
              <a:rPr lang="ko-KR" altLang="en-US" sz="2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성공률↓</a:t>
            </a:r>
            <a:endParaRPr lang="en-US" altLang="ko-KR" sz="2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0363D-D4E6-4766-ACA7-5E63E4745443}"/>
              </a:ext>
            </a:extLst>
          </p:cNvPr>
          <p:cNvSpPr txBox="1"/>
          <p:nvPr/>
        </p:nvSpPr>
        <p:spPr>
          <a:xfrm>
            <a:off x="701184" y="4930503"/>
            <a:ext cx="79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감독</a:t>
            </a:r>
            <a:endParaRPr lang="en-US" altLang="ko-KR" sz="2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79DA17-7B77-48A7-8DF6-8714D665C398}"/>
              </a:ext>
            </a:extLst>
          </p:cNvPr>
          <p:cNvSpPr txBox="1"/>
          <p:nvPr/>
        </p:nvSpPr>
        <p:spPr>
          <a:xfrm>
            <a:off x="6160840" y="4930504"/>
            <a:ext cx="79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배우</a:t>
            </a:r>
            <a:endParaRPr lang="en-US" altLang="ko-KR" sz="2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01C9CD-40AE-4F03-9856-931D5AF30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09" y="2155159"/>
            <a:ext cx="4992116" cy="2580538"/>
          </a:xfrm>
          <a:prstGeom prst="rect">
            <a:avLst/>
          </a:prstGeom>
        </p:spPr>
      </p:pic>
      <p:sp>
        <p:nvSpPr>
          <p:cNvPr id="11" name="사각형: 둥근 모서리 1">
            <a:extLst>
              <a:ext uri="{FF2B5EF4-FFF2-40B4-BE49-F238E27FC236}">
                <a16:creationId xmlns:a16="http://schemas.microsoft.com/office/drawing/2014/main" id="{EDF3C608-344D-47EA-AC66-A0F2DE3D1438}"/>
              </a:ext>
            </a:extLst>
          </p:cNvPr>
          <p:cNvSpPr/>
          <p:nvPr/>
        </p:nvSpPr>
        <p:spPr>
          <a:xfrm>
            <a:off x="880506" y="2119134"/>
            <a:ext cx="265516" cy="260496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">
            <a:extLst>
              <a:ext uri="{FF2B5EF4-FFF2-40B4-BE49-F238E27FC236}">
                <a16:creationId xmlns:a16="http://schemas.microsoft.com/office/drawing/2014/main" id="{F2531E50-B276-4DFC-8E53-C31325A49F23}"/>
              </a:ext>
            </a:extLst>
          </p:cNvPr>
          <p:cNvSpPr/>
          <p:nvPr/>
        </p:nvSpPr>
        <p:spPr>
          <a:xfrm flipH="1">
            <a:off x="6006172" y="2284032"/>
            <a:ext cx="5740402" cy="18626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76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2018C83-F7A2-4688-A6F7-28E313FDF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1" t="10307" r="2734" b="3166"/>
          <a:stretch/>
        </p:blipFill>
        <p:spPr>
          <a:xfrm>
            <a:off x="5883580" y="3951823"/>
            <a:ext cx="5869171" cy="2249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C5AAC2-C518-4DFD-A32D-A049036BFE8A}"/>
              </a:ext>
            </a:extLst>
          </p:cNvPr>
          <p:cNvSpPr txBox="1"/>
          <p:nvPr/>
        </p:nvSpPr>
        <p:spPr>
          <a:xfrm>
            <a:off x="1096211" y="263978"/>
            <a:ext cx="8429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분석한 데이터</a:t>
            </a:r>
            <a:r>
              <a:rPr lang="en-US" altLang="ko-KR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-SNA</a:t>
            </a:r>
            <a:endParaRPr lang="ko-KR" altLang="en-US" sz="5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F4835DD-9E01-4591-AA66-066FC6D6344B}"/>
              </a:ext>
            </a:extLst>
          </p:cNvPr>
          <p:cNvSpPr/>
          <p:nvPr/>
        </p:nvSpPr>
        <p:spPr>
          <a:xfrm>
            <a:off x="1096211" y="2041539"/>
            <a:ext cx="2867025" cy="255066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이발관L" panose="02020600000000000000" pitchFamily="18" charset="-127"/>
                <a:ea typeface="a옛날이발관L" panose="02020600000000000000" pitchFamily="18" charset="-127"/>
              </a:rPr>
              <a:t>SNA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옛날이발관L" panose="02020600000000000000" pitchFamily="18" charset="-127"/>
              <a:ea typeface="a옛날이발관L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06158-70C1-4E28-9A0B-570473ABA137}"/>
              </a:ext>
            </a:extLst>
          </p:cNvPr>
          <p:cNvSpPr txBox="1"/>
          <p:nvPr/>
        </p:nvSpPr>
        <p:spPr>
          <a:xfrm>
            <a:off x="4387647" y="2432064"/>
            <a:ext cx="3416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SNA</a:t>
            </a:r>
            <a:r>
              <a:rPr lang="ko-KR" altLang="en-US" sz="3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분석이란</a:t>
            </a:r>
            <a:r>
              <a:rPr lang="en-US" altLang="ko-KR" sz="3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?</a:t>
            </a:r>
            <a:r>
              <a:rPr lang="ko-KR" altLang="en-US" sz="3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DE0BB6-A2FC-49F6-A02F-AF3C1BEE04DF}"/>
              </a:ext>
            </a:extLst>
          </p:cNvPr>
          <p:cNvSpPr/>
          <p:nvPr/>
        </p:nvSpPr>
        <p:spPr>
          <a:xfrm>
            <a:off x="4387647" y="3330090"/>
            <a:ext cx="6583462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사람과 사람 사이 연관 정도를 표현</a:t>
            </a:r>
            <a:endParaRPr lang="en-US" altLang="ko-KR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1600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22EDFE0-E4BC-4F21-B897-3A1BC93D1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03" y="1505509"/>
            <a:ext cx="5389628" cy="5352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DD707-9F1D-443D-B081-C71EA889ED9E}"/>
              </a:ext>
            </a:extLst>
          </p:cNvPr>
          <p:cNvSpPr txBox="1"/>
          <p:nvPr/>
        </p:nvSpPr>
        <p:spPr>
          <a:xfrm>
            <a:off x="1096211" y="263978"/>
            <a:ext cx="8429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분석한 데이터</a:t>
            </a:r>
            <a:r>
              <a:rPr lang="en-US" altLang="ko-KR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-SNA</a:t>
            </a:r>
            <a:endParaRPr lang="ko-KR" altLang="en-US" sz="5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145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161CCC-3C55-6445-BF58-9D5BDB257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7961"/>
            <a:ext cx="3956642" cy="4822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81EE34-CFA6-EF4E-9B08-90250E6D3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382" y="1477961"/>
            <a:ext cx="3956641" cy="4822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B130D5-CB5B-4FA9-BE0A-79E22E228457}"/>
              </a:ext>
            </a:extLst>
          </p:cNvPr>
          <p:cNvSpPr txBox="1"/>
          <p:nvPr/>
        </p:nvSpPr>
        <p:spPr>
          <a:xfrm>
            <a:off x="1096211" y="263978"/>
            <a:ext cx="8429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분석한 데이터</a:t>
            </a:r>
            <a:r>
              <a:rPr lang="en-US" altLang="ko-KR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-SNA</a:t>
            </a:r>
            <a:endParaRPr lang="ko-KR" altLang="en-US" sz="5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A2B9C01-3B21-40BD-ADEB-9875071151E6}"/>
              </a:ext>
            </a:extLst>
          </p:cNvPr>
          <p:cNvSpPr/>
          <p:nvPr/>
        </p:nvSpPr>
        <p:spPr>
          <a:xfrm>
            <a:off x="1215736" y="1808018"/>
            <a:ext cx="4260273" cy="9767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4A65E85-DE9B-4242-8449-100A7C4841B3}"/>
              </a:ext>
            </a:extLst>
          </p:cNvPr>
          <p:cNvSpPr/>
          <p:nvPr/>
        </p:nvSpPr>
        <p:spPr>
          <a:xfrm>
            <a:off x="5944184" y="1808018"/>
            <a:ext cx="4260273" cy="104948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49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497" y="2409539"/>
            <a:ext cx="14116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80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7106" y="4104453"/>
            <a:ext cx="2015259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요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76938" y="2409539"/>
            <a:ext cx="14116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80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72966" y="2409539"/>
            <a:ext cx="14116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80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B99D4A-0EB5-4A9E-A779-F0AA22DF020C}"/>
              </a:ext>
            </a:extLst>
          </p:cNvPr>
          <p:cNvGrpSpPr/>
          <p:nvPr/>
        </p:nvGrpSpPr>
        <p:grpSpPr>
          <a:xfrm>
            <a:off x="5013226" y="328574"/>
            <a:ext cx="2160000" cy="615255"/>
            <a:chOff x="4982746" y="538774"/>
            <a:chExt cx="2160000" cy="615255"/>
          </a:xfrm>
        </p:grpSpPr>
        <p:sp>
          <p:nvSpPr>
            <p:cNvPr id="12" name="TextBox 11"/>
            <p:cNvSpPr txBox="1"/>
            <p:nvPr/>
          </p:nvSpPr>
          <p:spPr>
            <a:xfrm>
              <a:off x="5518150" y="538774"/>
              <a:ext cx="10919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목 차</a:t>
              </a: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4982746" y="1154029"/>
              <a:ext cx="216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8861DF1-FF30-4520-87C1-D34B320B0834}"/>
              </a:ext>
            </a:extLst>
          </p:cNvPr>
          <p:cNvSpPr txBox="1"/>
          <p:nvPr/>
        </p:nvSpPr>
        <p:spPr>
          <a:xfrm>
            <a:off x="5474952" y="2409539"/>
            <a:ext cx="14116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80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EC6F55-6413-4362-895B-98956B142B9A}"/>
              </a:ext>
            </a:extLst>
          </p:cNvPr>
          <p:cNvSpPr txBox="1"/>
          <p:nvPr/>
        </p:nvSpPr>
        <p:spPr>
          <a:xfrm>
            <a:off x="10270980" y="2409539"/>
            <a:ext cx="14116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80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1CB1266-10EA-4C00-9B06-EB1803312C32}"/>
              </a:ext>
            </a:extLst>
          </p:cNvPr>
          <p:cNvSpPr/>
          <p:nvPr/>
        </p:nvSpPr>
        <p:spPr>
          <a:xfrm>
            <a:off x="2784645" y="4104453"/>
            <a:ext cx="2015259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9EE40FE-2879-48A0-8B34-24398C851582}"/>
              </a:ext>
            </a:extLst>
          </p:cNvPr>
          <p:cNvSpPr/>
          <p:nvPr/>
        </p:nvSpPr>
        <p:spPr>
          <a:xfrm>
            <a:off x="4981757" y="4104453"/>
            <a:ext cx="2398014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</a:t>
            </a:r>
            <a:r>
              <a: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추후</a:t>
            </a:r>
            <a:endParaRPr lang="en-US" altLang="ko-KR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진행사항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A94687-2FB9-4B2A-AE35-F447718B052A}"/>
              </a:ext>
            </a:extLst>
          </p:cNvPr>
          <p:cNvSpPr/>
          <p:nvPr/>
        </p:nvSpPr>
        <p:spPr>
          <a:xfrm>
            <a:off x="7571148" y="4104453"/>
            <a:ext cx="2015259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</a:t>
            </a:r>
            <a:r>
              <a: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</a:t>
            </a:r>
            <a:br>
              <a: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수정사항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581D1C4-8AF9-483A-9705-AF625F7E7E39}"/>
              </a:ext>
            </a:extLst>
          </p:cNvPr>
          <p:cNvSpPr/>
          <p:nvPr/>
        </p:nvSpPr>
        <p:spPr>
          <a:xfrm>
            <a:off x="9969162" y="4104453"/>
            <a:ext cx="2015259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목표</a:t>
            </a:r>
          </a:p>
        </p:txBody>
      </p:sp>
    </p:spTree>
    <p:extLst>
      <p:ext uri="{BB962C8B-B14F-4D97-AF65-F5344CB8AC3E}">
        <p14:creationId xmlns:p14="http://schemas.microsoft.com/office/powerpoint/2010/main" val="2240987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0F80B5-8040-4FFC-AF33-88188053C3A5}"/>
              </a:ext>
            </a:extLst>
          </p:cNvPr>
          <p:cNvSpPr txBox="1"/>
          <p:nvPr/>
        </p:nvSpPr>
        <p:spPr>
          <a:xfrm>
            <a:off x="1096211" y="263978"/>
            <a:ext cx="8790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분석한 데이터</a:t>
            </a:r>
            <a:r>
              <a:rPr lang="en-US" altLang="ko-KR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 -</a:t>
            </a:r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군집분석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61A251-2EE4-4A49-AB68-117B6D05D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301" y="1876574"/>
            <a:ext cx="7786160" cy="412417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493032-193B-43ED-A07B-460BD09ACC71}"/>
              </a:ext>
            </a:extLst>
          </p:cNvPr>
          <p:cNvSpPr/>
          <p:nvPr/>
        </p:nvSpPr>
        <p:spPr>
          <a:xfrm>
            <a:off x="5588000" y="1876574"/>
            <a:ext cx="3830320" cy="1831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051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45FAC1-134F-4461-8846-F5808352E8A3}"/>
              </a:ext>
            </a:extLst>
          </p:cNvPr>
          <p:cNvSpPr txBox="1"/>
          <p:nvPr/>
        </p:nvSpPr>
        <p:spPr>
          <a:xfrm>
            <a:off x="1096211" y="263978"/>
            <a:ext cx="8429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데이터 가공 </a:t>
            </a:r>
            <a:r>
              <a:rPr lang="en-US" altLang="ko-KR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– ERD</a:t>
            </a:r>
            <a:endParaRPr lang="ko-KR" altLang="en-US" sz="5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4" name="Picture 2" descr="https://documents.lucidchart.com/documents/a170140c-c0e6-4b2a-b696-3118db2b6fee/pages/0_0?a=2393&amp;x=88&amp;y=10&amp;w=1584&amp;h=1083&amp;store=1&amp;accept=image%2F*&amp;auth=LCA%20ad681f01772296e34d2864f3aad08c98f61e5f38-ts%3D1540909098">
            <a:extLst>
              <a:ext uri="{FF2B5EF4-FFF2-40B4-BE49-F238E27FC236}">
                <a16:creationId xmlns:a16="http://schemas.microsoft.com/office/drawing/2014/main" id="{63BD5A0F-CFD0-4DA2-A5FE-00F5BD2F89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5"/>
          <a:stretch/>
        </p:blipFill>
        <p:spPr bwMode="auto">
          <a:xfrm>
            <a:off x="1096211" y="1187308"/>
            <a:ext cx="10033000" cy="55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700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BD91D9-D885-440B-929C-DD063683DB0F}"/>
              </a:ext>
            </a:extLst>
          </p:cNvPr>
          <p:cNvSpPr txBox="1"/>
          <p:nvPr/>
        </p:nvSpPr>
        <p:spPr>
          <a:xfrm>
            <a:off x="2420100" y="2255569"/>
            <a:ext cx="1330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96821E-E13E-44BC-A9E4-4B142788EA77}"/>
              </a:ext>
            </a:extLst>
          </p:cNvPr>
          <p:cNvSpPr/>
          <p:nvPr/>
        </p:nvSpPr>
        <p:spPr>
          <a:xfrm>
            <a:off x="2420100" y="2986281"/>
            <a:ext cx="7351800" cy="885437"/>
          </a:xfrm>
          <a:prstGeom prst="rect">
            <a:avLst/>
          </a:prstGeom>
          <a:solidFill>
            <a:srgbClr val="4754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</a:t>
            </a:r>
            <a:r>
              <a:rPr lang="en-US" altLang="ko-KR" sz="4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4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추후 진행 사항</a:t>
            </a:r>
          </a:p>
        </p:txBody>
      </p:sp>
    </p:spTree>
    <p:extLst>
      <p:ext uri="{BB962C8B-B14F-4D97-AF65-F5344CB8AC3E}">
        <p14:creationId xmlns:p14="http://schemas.microsoft.com/office/powerpoint/2010/main" val="2920487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D109636-DA14-4756-A295-07AE2C761C52}"/>
              </a:ext>
            </a:extLst>
          </p:cNvPr>
          <p:cNvSpPr txBox="1"/>
          <p:nvPr/>
        </p:nvSpPr>
        <p:spPr>
          <a:xfrm>
            <a:off x="4954737" y="2564591"/>
            <a:ext cx="237688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  <a:latin typeface="KoreanYNSJG3R" panose="02020600000000000000" pitchFamily="18" charset="-127"/>
                <a:ea typeface="KoreanYNSJG3R" panose="02020600000000000000" pitchFamily="18" charset="-127"/>
              </a:rPr>
              <a:t>데이터</a:t>
            </a:r>
            <a:endParaRPr lang="en-US" altLang="ko-KR" sz="3600" b="1" dirty="0">
              <a:solidFill>
                <a:schemeClr val="bg1">
                  <a:lumMod val="85000"/>
                </a:schemeClr>
              </a:solidFill>
              <a:latin typeface="KoreanYNSJG3R" panose="02020600000000000000" pitchFamily="18" charset="-127"/>
              <a:ea typeface="KoreanYNSJG3R" panose="02020600000000000000" pitchFamily="18" charset="-127"/>
            </a:endParaRPr>
          </a:p>
          <a:p>
            <a:pPr algn="ctr"/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  <a:latin typeface="KoreanYNSJG3R" panose="02020600000000000000" pitchFamily="18" charset="-127"/>
                <a:ea typeface="KoreanYNSJG3R" panose="02020600000000000000" pitchFamily="18" charset="-127"/>
              </a:rPr>
              <a:t>파악</a:t>
            </a:r>
            <a:r>
              <a:rPr lang="en-US" altLang="ko-KR" sz="3600" b="1" dirty="0">
                <a:solidFill>
                  <a:schemeClr val="bg1">
                    <a:lumMod val="85000"/>
                  </a:schemeClr>
                </a:solidFill>
                <a:latin typeface="KoreanYNSJG3R" panose="02020600000000000000" pitchFamily="18" charset="-127"/>
                <a:ea typeface="KoreanYNSJG3R" panose="02020600000000000000" pitchFamily="18" charset="-127"/>
              </a:rPr>
              <a:t>&amp;</a:t>
            </a:r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  <a:latin typeface="KoreanYNSJG3R" panose="02020600000000000000" pitchFamily="18" charset="-127"/>
                <a:ea typeface="KoreanYNSJG3R" panose="02020600000000000000" pitchFamily="18" charset="-127"/>
              </a:rPr>
              <a:t>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D09476-95AC-450E-941D-9D36900B00CD}"/>
              </a:ext>
            </a:extLst>
          </p:cNvPr>
          <p:cNvSpPr txBox="1"/>
          <p:nvPr/>
        </p:nvSpPr>
        <p:spPr>
          <a:xfrm>
            <a:off x="351572" y="2875002"/>
            <a:ext cx="2345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  <a:latin typeface="KoreanYNSJG3R" panose="02020600000000000000" pitchFamily="18" charset="-127"/>
                <a:ea typeface="KoreanYNSJG3R" panose="02020600000000000000" pitchFamily="18" charset="-127"/>
              </a:rPr>
              <a:t>분석 설계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D2E7F-0A69-4310-95BD-7AC97AC32024}"/>
              </a:ext>
            </a:extLst>
          </p:cNvPr>
          <p:cNvSpPr/>
          <p:nvPr/>
        </p:nvSpPr>
        <p:spPr>
          <a:xfrm>
            <a:off x="351572" y="2170611"/>
            <a:ext cx="2055111" cy="2055111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595F8-5D0B-4D3E-89B0-DD5660E53A0B}"/>
              </a:ext>
            </a:extLst>
          </p:cNvPr>
          <p:cNvSpPr txBox="1"/>
          <p:nvPr/>
        </p:nvSpPr>
        <p:spPr>
          <a:xfrm>
            <a:off x="2956843" y="2575076"/>
            <a:ext cx="1627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  <a:latin typeface="KoreanYNSJG3R" panose="02020600000000000000" pitchFamily="18" charset="-127"/>
                <a:ea typeface="KoreanYNSJG3R" panose="02020600000000000000" pitchFamily="18" charset="-127"/>
              </a:rPr>
              <a:t>데이터 </a:t>
            </a:r>
            <a:endParaRPr lang="en-US" altLang="ko-KR" sz="3600" b="1" dirty="0">
              <a:solidFill>
                <a:schemeClr val="bg1">
                  <a:lumMod val="85000"/>
                </a:schemeClr>
              </a:solidFill>
              <a:latin typeface="KoreanYNSJG3R" panose="02020600000000000000" pitchFamily="18" charset="-127"/>
              <a:ea typeface="KoreanYNSJG3R" panose="02020600000000000000" pitchFamily="18" charset="-127"/>
            </a:endParaRPr>
          </a:p>
          <a:p>
            <a:pPr algn="ctr"/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  <a:latin typeface="KoreanYNSJG3R" panose="02020600000000000000" pitchFamily="18" charset="-127"/>
                <a:ea typeface="KoreanYNSJG3R" panose="02020600000000000000" pitchFamily="18" charset="-127"/>
              </a:rPr>
              <a:t>수집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D6904A-69ED-4DAF-A170-410C46801DBA}"/>
              </a:ext>
            </a:extLst>
          </p:cNvPr>
          <p:cNvSpPr/>
          <p:nvPr/>
        </p:nvSpPr>
        <p:spPr>
          <a:xfrm>
            <a:off x="2743103" y="2147686"/>
            <a:ext cx="2055111" cy="2055111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29871A-69F0-4E7E-836B-C35CFD2A977D}"/>
              </a:ext>
            </a:extLst>
          </p:cNvPr>
          <p:cNvSpPr txBox="1"/>
          <p:nvPr/>
        </p:nvSpPr>
        <p:spPr>
          <a:xfrm>
            <a:off x="7786385" y="2598001"/>
            <a:ext cx="1534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데이터</a:t>
            </a:r>
            <a:endParaRPr lang="en-US" altLang="ko-KR" sz="3600" b="1" dirty="0">
              <a:latin typeface="KoreanYNSJG3R" panose="02020600000000000000" pitchFamily="18" charset="-127"/>
              <a:ea typeface="KoreanYNSJG3R" panose="02020600000000000000" pitchFamily="18" charset="-127"/>
            </a:endParaRPr>
          </a:p>
          <a:p>
            <a:pPr algn="ctr"/>
            <a:r>
              <a:rPr lang="ko-KR" altLang="en-US" sz="3600" b="1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분석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0F881A8-D1A4-4244-A694-650290192562}"/>
              </a:ext>
            </a:extLst>
          </p:cNvPr>
          <p:cNvSpPr/>
          <p:nvPr/>
        </p:nvSpPr>
        <p:spPr>
          <a:xfrm>
            <a:off x="7526165" y="2170611"/>
            <a:ext cx="2055111" cy="205511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1907B1-8211-4086-ADAC-C9A073BD423E}"/>
              </a:ext>
            </a:extLst>
          </p:cNvPr>
          <p:cNvSpPr txBox="1"/>
          <p:nvPr/>
        </p:nvSpPr>
        <p:spPr>
          <a:xfrm>
            <a:off x="9917696" y="2852074"/>
            <a:ext cx="2131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atin typeface="KoreanYNSJG3R" panose="02020600000000000000" pitchFamily="18" charset="-127"/>
                <a:ea typeface="KoreanYNSJG3R" panose="02020600000000000000" pitchFamily="18" charset="-127"/>
              </a:rPr>
              <a:t>정보 전달</a:t>
            </a:r>
            <a:endParaRPr lang="ko-KR" altLang="en-US" sz="3600" b="1" dirty="0">
              <a:latin typeface="KoreanYNSJG3R" panose="02020600000000000000" pitchFamily="18" charset="-127"/>
              <a:ea typeface="KoreanYNSJG3R" panose="02020600000000000000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C790429-5A82-4048-AF4B-72D1B494B7B8}"/>
              </a:ext>
            </a:extLst>
          </p:cNvPr>
          <p:cNvSpPr/>
          <p:nvPr/>
        </p:nvSpPr>
        <p:spPr>
          <a:xfrm>
            <a:off x="9917696" y="2186744"/>
            <a:ext cx="2055111" cy="205511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2BD59A-839E-40C4-B778-31585072AAA7}"/>
              </a:ext>
            </a:extLst>
          </p:cNvPr>
          <p:cNvSpPr txBox="1"/>
          <p:nvPr/>
        </p:nvSpPr>
        <p:spPr>
          <a:xfrm>
            <a:off x="1096211" y="263978"/>
            <a:ext cx="4809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현재 진행 사항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90A596-6FA0-4E93-8E57-FAFA961634CD}"/>
              </a:ext>
            </a:extLst>
          </p:cNvPr>
          <p:cNvSpPr txBox="1"/>
          <p:nvPr/>
        </p:nvSpPr>
        <p:spPr>
          <a:xfrm>
            <a:off x="217304" y="4701510"/>
            <a:ext cx="43787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8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COMPLETE</a:t>
            </a:r>
            <a:endParaRPr lang="ko-KR" altLang="en-US" sz="4400" b="1" dirty="0">
              <a:solidFill>
                <a:schemeClr val="bg1">
                  <a:lumMod val="8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7B153F6B-1091-458D-B673-153336244611}"/>
              </a:ext>
            </a:extLst>
          </p:cNvPr>
          <p:cNvSpPr/>
          <p:nvPr/>
        </p:nvSpPr>
        <p:spPr>
          <a:xfrm>
            <a:off x="3464181" y="4883631"/>
            <a:ext cx="3861346" cy="40543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C7A8B6C-04D8-47FD-BEB7-995B284FA39D}"/>
              </a:ext>
            </a:extLst>
          </p:cNvPr>
          <p:cNvCxnSpPr>
            <a:cxnSpLocks/>
          </p:cNvCxnSpPr>
          <p:nvPr/>
        </p:nvCxnSpPr>
        <p:spPr>
          <a:xfrm>
            <a:off x="7352377" y="1905000"/>
            <a:ext cx="5576" cy="371984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D4A92AD-D989-497D-BA1E-D6626A097AD8}"/>
              </a:ext>
            </a:extLst>
          </p:cNvPr>
          <p:cNvSpPr txBox="1"/>
          <p:nvPr/>
        </p:nvSpPr>
        <p:spPr>
          <a:xfrm>
            <a:off x="7786384" y="1113610"/>
            <a:ext cx="1794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Now</a:t>
            </a:r>
            <a:endParaRPr lang="ko-KR" altLang="en-US" sz="5400" b="1" dirty="0">
              <a:solidFill>
                <a:srgbClr val="FF000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8FA1BC0-0286-43DF-9375-61E94B8AD6A4}"/>
              </a:ext>
            </a:extLst>
          </p:cNvPr>
          <p:cNvSpPr/>
          <p:nvPr/>
        </p:nvSpPr>
        <p:spPr>
          <a:xfrm>
            <a:off x="5058434" y="2106223"/>
            <a:ext cx="2185317" cy="2185317"/>
          </a:xfrm>
          <a:prstGeom prst="ellips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997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96211" y="263978"/>
            <a:ext cx="5340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현재 진행 사항 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AA8FE35-5929-434B-B120-ACAA351D83F7}"/>
              </a:ext>
            </a:extLst>
          </p:cNvPr>
          <p:cNvSpPr/>
          <p:nvPr/>
        </p:nvSpPr>
        <p:spPr>
          <a:xfrm>
            <a:off x="2870595" y="2473968"/>
            <a:ext cx="1418087" cy="13106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데이터</a:t>
            </a:r>
            <a:endParaRPr lang="en-US" altLang="ko-KR" dirty="0">
              <a:solidFill>
                <a:schemeClr val="tx1"/>
              </a:solidFill>
              <a:latin typeface="KoreanYNIBGL" panose="02020600000000000000" pitchFamily="18" charset="-127"/>
              <a:ea typeface="KoreanYNIBGL" panose="02020600000000000000" pitchFamily="18" charset="-127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적제</a:t>
            </a:r>
            <a:endParaRPr lang="ko-KR" altLang="en-US" dirty="0">
              <a:solidFill>
                <a:schemeClr val="tx1"/>
              </a:solidFill>
              <a:latin typeface="KoreanYNIBGL" panose="02020600000000000000" pitchFamily="18" charset="-127"/>
              <a:ea typeface="KoreanYNIBGL" panose="02020600000000000000" pitchFamily="18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72B42A3-2317-A143-9CC8-2F8D46F555F8}"/>
              </a:ext>
            </a:extLst>
          </p:cNvPr>
          <p:cNvSpPr/>
          <p:nvPr/>
        </p:nvSpPr>
        <p:spPr>
          <a:xfrm>
            <a:off x="2870595" y="4388697"/>
            <a:ext cx="1418087" cy="13106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EDA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분석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0384B39-2D94-1F42-ACC5-C80086B251F6}"/>
              </a:ext>
            </a:extLst>
          </p:cNvPr>
          <p:cNvSpPr/>
          <p:nvPr/>
        </p:nvSpPr>
        <p:spPr>
          <a:xfrm>
            <a:off x="477151" y="3340309"/>
            <a:ext cx="1418087" cy="13106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영화</a:t>
            </a:r>
            <a:endParaRPr lang="en-US" altLang="ko-KR" dirty="0">
              <a:solidFill>
                <a:schemeClr val="tx1"/>
              </a:solidFill>
              <a:latin typeface="KoreanYNIBGL" panose="02020600000000000000" pitchFamily="18" charset="-127"/>
              <a:ea typeface="KoreanYNIBGL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정보</a:t>
            </a:r>
            <a:endParaRPr lang="en-US" altLang="ko-KR" dirty="0">
              <a:solidFill>
                <a:schemeClr val="tx1"/>
              </a:solidFill>
              <a:latin typeface="KoreanYNIBGL" panose="02020600000000000000" pitchFamily="18" charset="-127"/>
              <a:ea typeface="KoreanYNIBGL" panose="02020600000000000000" pitchFamily="18" charset="-127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크롤링</a:t>
            </a:r>
            <a:endParaRPr lang="en-US" altLang="ko-KR" dirty="0">
              <a:solidFill>
                <a:schemeClr val="tx1"/>
              </a:solidFill>
              <a:latin typeface="KoreanYNIBGL" panose="02020600000000000000" pitchFamily="18" charset="-127"/>
              <a:ea typeface="KoreanYNIBGL" panose="02020600000000000000" pitchFamily="18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61C3F8A-786A-7846-B1AA-4ED51F2955F1}"/>
              </a:ext>
            </a:extLst>
          </p:cNvPr>
          <p:cNvCxnSpPr>
            <a:stCxn id="34" idx="6"/>
            <a:endCxn id="33" idx="2"/>
          </p:cNvCxnSpPr>
          <p:nvPr/>
        </p:nvCxnSpPr>
        <p:spPr>
          <a:xfrm>
            <a:off x="1895238" y="3995610"/>
            <a:ext cx="975357" cy="1048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3F18EDD-3504-7F4C-B3F0-AE7FEEAFC81F}"/>
              </a:ext>
            </a:extLst>
          </p:cNvPr>
          <p:cNvCxnSpPr>
            <a:cxnSpLocks/>
            <a:stCxn id="34" idx="6"/>
            <a:endCxn id="18" idx="2"/>
          </p:cNvCxnSpPr>
          <p:nvPr/>
        </p:nvCxnSpPr>
        <p:spPr>
          <a:xfrm flipV="1">
            <a:off x="1895238" y="3129269"/>
            <a:ext cx="975357" cy="8663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013F7335-83FA-CE49-93CD-752BBA484D10}"/>
              </a:ext>
            </a:extLst>
          </p:cNvPr>
          <p:cNvSpPr/>
          <p:nvPr/>
        </p:nvSpPr>
        <p:spPr>
          <a:xfrm>
            <a:off x="5067841" y="1422192"/>
            <a:ext cx="1418087" cy="13106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쿼리문</a:t>
            </a:r>
            <a:endParaRPr lang="en-US" altLang="ko-KR" dirty="0">
              <a:solidFill>
                <a:schemeClr val="tx1"/>
              </a:solidFill>
              <a:latin typeface="KoreanYNIBGL" panose="02020600000000000000" pitchFamily="18" charset="-127"/>
              <a:ea typeface="KoreanYNIBGL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작성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8E05C66-E7BD-9648-A021-774ED47CDFE7}"/>
              </a:ext>
            </a:extLst>
          </p:cNvPr>
          <p:cNvSpPr/>
          <p:nvPr/>
        </p:nvSpPr>
        <p:spPr>
          <a:xfrm>
            <a:off x="5061142" y="3245406"/>
            <a:ext cx="1418087" cy="13106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심화</a:t>
            </a:r>
            <a:endParaRPr lang="en-US" altLang="ko-KR" dirty="0">
              <a:solidFill>
                <a:schemeClr val="tx1"/>
              </a:solidFill>
              <a:latin typeface="KoreanYNIBGL" panose="02020600000000000000" pitchFamily="18" charset="-127"/>
              <a:ea typeface="KoreanYNIBGL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분석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1C977B8-B275-8948-8B88-FEFB421FE452}"/>
              </a:ext>
            </a:extLst>
          </p:cNvPr>
          <p:cNvSpPr/>
          <p:nvPr/>
        </p:nvSpPr>
        <p:spPr>
          <a:xfrm>
            <a:off x="5018878" y="5068620"/>
            <a:ext cx="1418087" cy="13106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머신</a:t>
            </a:r>
            <a:endParaRPr lang="en-US" altLang="ko-KR" dirty="0">
              <a:solidFill>
                <a:schemeClr val="tx1"/>
              </a:solidFill>
              <a:latin typeface="KoreanYNIBGL" panose="02020600000000000000" pitchFamily="18" charset="-127"/>
              <a:ea typeface="KoreanYNIBGL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러닝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F607C40-EAD3-BF4E-ADDF-BD42363CFCF4}"/>
              </a:ext>
            </a:extLst>
          </p:cNvPr>
          <p:cNvCxnSpPr>
            <a:cxnSpLocks/>
            <a:stCxn id="18" idx="7"/>
            <a:endCxn id="23" idx="2"/>
          </p:cNvCxnSpPr>
          <p:nvPr/>
        </p:nvCxnSpPr>
        <p:spPr>
          <a:xfrm flipV="1">
            <a:off x="4081008" y="2077493"/>
            <a:ext cx="986833" cy="5884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464CAA2D-A659-F144-ABF0-C9C2564C2442}"/>
              </a:ext>
            </a:extLst>
          </p:cNvPr>
          <p:cNvSpPr/>
          <p:nvPr/>
        </p:nvSpPr>
        <p:spPr>
          <a:xfrm>
            <a:off x="7759757" y="3245406"/>
            <a:ext cx="1418087" cy="13106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수익</a:t>
            </a:r>
            <a:endParaRPr lang="en-US" altLang="ko-KR" dirty="0">
              <a:solidFill>
                <a:schemeClr val="tx1"/>
              </a:solidFill>
              <a:latin typeface="KoreanYNIBGL" panose="02020600000000000000" pitchFamily="18" charset="-127"/>
              <a:ea typeface="KoreanYNIBGL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예측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E173371-B510-344C-B608-531A36A70FD8}"/>
              </a:ext>
            </a:extLst>
          </p:cNvPr>
          <p:cNvSpPr/>
          <p:nvPr/>
        </p:nvSpPr>
        <p:spPr>
          <a:xfrm>
            <a:off x="10061092" y="3245406"/>
            <a:ext cx="1418087" cy="13106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웹 제공</a:t>
            </a:r>
          </a:p>
        </p:txBody>
      </p:sp>
      <p:pic>
        <p:nvPicPr>
          <p:cNvPr id="3076" name="Picture 4" descr="ìë£ ëì¥ì ëí ì´ë¯¸ì§ ê²ìê²°ê³¼">
            <a:extLst>
              <a:ext uri="{FF2B5EF4-FFF2-40B4-BE49-F238E27FC236}">
                <a16:creationId xmlns:a16="http://schemas.microsoft.com/office/drawing/2014/main" id="{7612EC9A-08AC-4F30-BC17-C6B326988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" t="20739" r="2208" b="6981"/>
          <a:stretch/>
        </p:blipFill>
        <p:spPr bwMode="auto">
          <a:xfrm>
            <a:off x="1015358" y="2665901"/>
            <a:ext cx="1148091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ìë£ ëì¥ì ëí ì´ë¯¸ì§ ê²ìê²°ê³¼">
            <a:extLst>
              <a:ext uri="{FF2B5EF4-FFF2-40B4-BE49-F238E27FC236}">
                <a16:creationId xmlns:a16="http://schemas.microsoft.com/office/drawing/2014/main" id="{48ED43CC-9E60-4C8C-9B42-02200EC11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" t="20739" r="2208" b="6981"/>
          <a:stretch/>
        </p:blipFill>
        <p:spPr bwMode="auto">
          <a:xfrm>
            <a:off x="3362551" y="1954235"/>
            <a:ext cx="1148091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ìë£ ëì¥ì ëí ì´ë¯¸ì§ ê²ìê²°ê³¼">
            <a:extLst>
              <a:ext uri="{FF2B5EF4-FFF2-40B4-BE49-F238E27FC236}">
                <a16:creationId xmlns:a16="http://schemas.microsoft.com/office/drawing/2014/main" id="{FB63375D-2BF0-4F40-B9A9-5394CD116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" t="20739" r="2208" b="6981"/>
          <a:stretch/>
        </p:blipFill>
        <p:spPr bwMode="auto">
          <a:xfrm>
            <a:off x="3382782" y="3830426"/>
            <a:ext cx="1148091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E7C8ABE-C692-4D53-AFF0-296D7B296E1A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4288682" y="3129269"/>
            <a:ext cx="807046" cy="4894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D48640-8CA3-4682-A388-C0F5545906DA}"/>
              </a:ext>
            </a:extLst>
          </p:cNvPr>
          <p:cNvCxnSpPr>
            <a:cxnSpLocks/>
            <a:stCxn id="33" idx="6"/>
            <a:endCxn id="25" idx="3"/>
          </p:cNvCxnSpPr>
          <p:nvPr/>
        </p:nvCxnSpPr>
        <p:spPr>
          <a:xfrm flipV="1">
            <a:off x="4288682" y="4364075"/>
            <a:ext cx="980134" cy="6799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C17A78E-4F71-4DFC-9B5E-56D886496B50}"/>
              </a:ext>
            </a:extLst>
          </p:cNvPr>
          <p:cNvCxnSpPr>
            <a:cxnSpLocks/>
            <a:stCxn id="33" idx="5"/>
            <a:endCxn id="26" idx="2"/>
          </p:cNvCxnSpPr>
          <p:nvPr/>
        </p:nvCxnSpPr>
        <p:spPr>
          <a:xfrm>
            <a:off x="4081008" y="5507366"/>
            <a:ext cx="937870" cy="2165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BD17998-44E3-432A-AF60-B454945F1FF7}"/>
              </a:ext>
            </a:extLst>
          </p:cNvPr>
          <p:cNvCxnSpPr>
            <a:cxnSpLocks/>
            <a:stCxn id="26" idx="6"/>
            <a:endCxn id="29" idx="3"/>
          </p:cNvCxnSpPr>
          <p:nvPr/>
        </p:nvCxnSpPr>
        <p:spPr>
          <a:xfrm flipV="1">
            <a:off x="6436965" y="4364075"/>
            <a:ext cx="1530466" cy="135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796CCD4-33F5-4D98-8650-2A233D8CBCBD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>
            <a:off x="6479229" y="3900707"/>
            <a:ext cx="128052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F2C8917-59EA-4D43-81E4-1225634D6EE5}"/>
              </a:ext>
            </a:extLst>
          </p:cNvPr>
          <p:cNvCxnSpPr>
            <a:cxnSpLocks/>
            <a:stCxn id="23" idx="6"/>
            <a:endCxn id="29" idx="1"/>
          </p:cNvCxnSpPr>
          <p:nvPr/>
        </p:nvCxnSpPr>
        <p:spPr>
          <a:xfrm>
            <a:off x="6485928" y="2077493"/>
            <a:ext cx="1481503" cy="135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530F712-5179-4861-AA32-96B2073CEAC0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>
            <a:off x="9177844" y="3900707"/>
            <a:ext cx="8832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F25C455-4854-430E-BF88-3A4F0AC15CC2}"/>
              </a:ext>
            </a:extLst>
          </p:cNvPr>
          <p:cNvSpPr/>
          <p:nvPr/>
        </p:nvSpPr>
        <p:spPr>
          <a:xfrm>
            <a:off x="5067841" y="3245406"/>
            <a:ext cx="1418087" cy="131060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심화</a:t>
            </a:r>
            <a:endParaRPr lang="en-US" altLang="ko-KR" b="1" dirty="0">
              <a:solidFill>
                <a:schemeClr val="tx1"/>
              </a:solidFill>
              <a:latin typeface="KoreanYNIBGL" panose="02020600000000000000" pitchFamily="18" charset="-127"/>
              <a:ea typeface="KoreanYNIBGL" panose="02020600000000000000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분석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10B53B5-7AAB-41F6-8AD0-68B00B4AD7FD}"/>
              </a:ext>
            </a:extLst>
          </p:cNvPr>
          <p:cNvSpPr/>
          <p:nvPr/>
        </p:nvSpPr>
        <p:spPr>
          <a:xfrm>
            <a:off x="5074540" y="1422192"/>
            <a:ext cx="1418087" cy="131060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쿼리문</a:t>
            </a:r>
            <a:endParaRPr lang="en-US" altLang="ko-KR" b="1" dirty="0">
              <a:solidFill>
                <a:schemeClr val="tx1"/>
              </a:solidFill>
              <a:latin typeface="KoreanYNIBGL" panose="02020600000000000000" pitchFamily="18" charset="-127"/>
              <a:ea typeface="KoreanYNIBGL" panose="02020600000000000000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작성</a:t>
            </a:r>
          </a:p>
        </p:txBody>
      </p:sp>
    </p:spTree>
    <p:extLst>
      <p:ext uri="{BB962C8B-B14F-4D97-AF65-F5344CB8AC3E}">
        <p14:creationId xmlns:p14="http://schemas.microsoft.com/office/powerpoint/2010/main" val="35654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96210" y="218258"/>
            <a:ext cx="4839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현재 진행 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BC5711-DFB8-4B05-827B-0521E7EAA3D0}"/>
              </a:ext>
            </a:extLst>
          </p:cNvPr>
          <p:cNvSpPr txBox="1"/>
          <p:nvPr/>
        </p:nvSpPr>
        <p:spPr>
          <a:xfrm>
            <a:off x="5648325" y="452161"/>
            <a:ext cx="4552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-</a:t>
            </a:r>
            <a:r>
              <a:rPr lang="en-US" altLang="ko-KR" sz="2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Google Sever</a:t>
            </a:r>
            <a:endParaRPr lang="ko-KR" altLang="en-US" sz="36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4098" name="Picture 2" descr="gcpì ëí ì´ë¯¸ì§ ê²ìê²°ê³¼">
            <a:extLst>
              <a:ext uri="{FF2B5EF4-FFF2-40B4-BE49-F238E27FC236}">
                <a16:creationId xmlns:a16="http://schemas.microsoft.com/office/drawing/2014/main" id="{09C11AF9-3C5E-43AE-9122-A1580E12C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4" t="12616" r="8076" b="9390"/>
          <a:stretch/>
        </p:blipFill>
        <p:spPr bwMode="auto">
          <a:xfrm>
            <a:off x="2866289" y="2126532"/>
            <a:ext cx="6459422" cy="370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590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96210" y="218258"/>
            <a:ext cx="4839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현재 진행 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BC5711-DFB8-4B05-827B-0521E7EAA3D0}"/>
              </a:ext>
            </a:extLst>
          </p:cNvPr>
          <p:cNvSpPr txBox="1"/>
          <p:nvPr/>
        </p:nvSpPr>
        <p:spPr>
          <a:xfrm>
            <a:off x="5648325" y="452161"/>
            <a:ext cx="4552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-</a:t>
            </a:r>
            <a:r>
              <a:rPr lang="en-US" altLang="ko-KR" sz="2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Google Sever</a:t>
            </a:r>
            <a:endParaRPr lang="ko-KR" altLang="en-US" sz="36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7170" name="Picture 2" descr="djangoì ëí ì´ë¯¸ì§ ê²ìê²°ê³¼">
            <a:extLst>
              <a:ext uri="{FF2B5EF4-FFF2-40B4-BE49-F238E27FC236}">
                <a16:creationId xmlns:a16="http://schemas.microsoft.com/office/drawing/2014/main" id="{DC657B14-EE1A-4EC3-A002-44A51A35D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939" y="33754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pacheì ëí ì´ë¯¸ì§ ê²ìê²°ê³¼">
            <a:extLst>
              <a:ext uri="{FF2B5EF4-FFF2-40B4-BE49-F238E27FC236}">
                <a16:creationId xmlns:a16="http://schemas.microsoft.com/office/drawing/2014/main" id="{34612DAC-6503-4AAE-9554-7D91828DC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290" y="3695700"/>
            <a:ext cx="2943253" cy="143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ysqlì ëí ì´ë¯¸ì§ ê²ìê²°ê³¼">
            <a:extLst>
              <a:ext uri="{FF2B5EF4-FFF2-40B4-BE49-F238E27FC236}">
                <a16:creationId xmlns:a16="http://schemas.microsoft.com/office/drawing/2014/main" id="{1B889B47-24C7-4165-A45E-BE9467596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101" y="3543856"/>
            <a:ext cx="2631301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301845E-ED89-49CD-B68D-F0EAEB5A0C5C}"/>
              </a:ext>
            </a:extLst>
          </p:cNvPr>
          <p:cNvSpPr/>
          <p:nvPr/>
        </p:nvSpPr>
        <p:spPr>
          <a:xfrm>
            <a:off x="1294565" y="2005013"/>
            <a:ext cx="8905875" cy="463472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6" name="Picture 8" descr="ubuntuì ëí ì´ë¯¸ì§ ê²ìê²°ê³¼">
            <a:extLst>
              <a:ext uri="{FF2B5EF4-FFF2-40B4-BE49-F238E27FC236}">
                <a16:creationId xmlns:a16="http://schemas.microsoft.com/office/drawing/2014/main" id="{62E7B1D5-11E9-4A9A-9117-506B0A4EFD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2"/>
          <a:stretch/>
        </p:blipFill>
        <p:spPr bwMode="auto">
          <a:xfrm>
            <a:off x="4529065" y="1198403"/>
            <a:ext cx="2238519" cy="197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795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BE69A2-5403-414E-B462-EB1A8916C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965" y="1256347"/>
            <a:ext cx="5894070" cy="39293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39025E-DD64-4F00-B0BF-A7E6E37CB66A}"/>
              </a:ext>
            </a:extLst>
          </p:cNvPr>
          <p:cNvSpPr txBox="1"/>
          <p:nvPr/>
        </p:nvSpPr>
        <p:spPr>
          <a:xfrm>
            <a:off x="1096210" y="218258"/>
            <a:ext cx="4999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추후 진행 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F24FD-C159-4C34-AF63-022D05243329}"/>
              </a:ext>
            </a:extLst>
          </p:cNvPr>
          <p:cNvSpPr txBox="1"/>
          <p:nvPr/>
        </p:nvSpPr>
        <p:spPr>
          <a:xfrm>
            <a:off x="5648325" y="452161"/>
            <a:ext cx="4552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-</a:t>
            </a:r>
            <a:r>
              <a:rPr lang="en-US" altLang="ko-KR" sz="2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Machine learning	</a:t>
            </a:r>
            <a:endParaRPr lang="ko-KR" altLang="en-US" sz="36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753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B39025E-DD64-4F00-B0BF-A7E6E37CB66A}"/>
              </a:ext>
            </a:extLst>
          </p:cNvPr>
          <p:cNvSpPr txBox="1"/>
          <p:nvPr/>
        </p:nvSpPr>
        <p:spPr>
          <a:xfrm>
            <a:off x="1096210" y="218258"/>
            <a:ext cx="4809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추후 진행 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F24FD-C159-4C34-AF63-022D05243329}"/>
              </a:ext>
            </a:extLst>
          </p:cNvPr>
          <p:cNvSpPr txBox="1"/>
          <p:nvPr/>
        </p:nvSpPr>
        <p:spPr>
          <a:xfrm>
            <a:off x="5648325" y="452161"/>
            <a:ext cx="4552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-</a:t>
            </a:r>
            <a:r>
              <a:rPr lang="en-US" altLang="ko-KR" sz="2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배급사에 대한 분석</a:t>
            </a:r>
            <a:r>
              <a:rPr lang="en-US" altLang="ko-KR" sz="2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</a:t>
            </a:r>
            <a:endParaRPr lang="ko-KR" altLang="en-US" sz="36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F58BF01-E0EB-4AF5-BCA3-9A3EB4CC9D5B}"/>
              </a:ext>
            </a:extLst>
          </p:cNvPr>
          <p:cNvGrpSpPr/>
          <p:nvPr/>
        </p:nvGrpSpPr>
        <p:grpSpPr>
          <a:xfrm>
            <a:off x="2815301" y="1584758"/>
            <a:ext cx="6100228" cy="4669723"/>
            <a:chOff x="2879097" y="1584758"/>
            <a:chExt cx="6100228" cy="466972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35FEDFD-4783-40DC-B563-0B7116409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7121" b="25845"/>
            <a:stretch/>
          </p:blipFill>
          <p:spPr>
            <a:xfrm>
              <a:off x="2879097" y="1988456"/>
              <a:ext cx="2769228" cy="130248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E57E0F2-B30D-4EBD-9D7E-64C85E4394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301" r="50652" b="7841"/>
            <a:stretch/>
          </p:blipFill>
          <p:spPr>
            <a:xfrm>
              <a:off x="2879097" y="3429000"/>
              <a:ext cx="2190803" cy="282548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E4521BB-4A97-445F-8EA4-4C0A59D92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9438" y="1584758"/>
              <a:ext cx="2109887" cy="2109887"/>
            </a:xfrm>
            <a:prstGeom prst="rect">
              <a:avLst/>
            </a:prstGeom>
            <a:ln w="22225">
              <a:solidFill>
                <a:srgbClr val="FF0000"/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2FDA984-98A8-41A8-A8F8-B6BDB4A27E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652" t="34125" b="38093"/>
            <a:stretch/>
          </p:blipFill>
          <p:spPr>
            <a:xfrm>
              <a:off x="6528391" y="4742121"/>
              <a:ext cx="2190802" cy="9250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3320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BD91D9-D885-440B-929C-DD063683DB0F}"/>
              </a:ext>
            </a:extLst>
          </p:cNvPr>
          <p:cNvSpPr txBox="1"/>
          <p:nvPr/>
        </p:nvSpPr>
        <p:spPr>
          <a:xfrm>
            <a:off x="2420100" y="2255569"/>
            <a:ext cx="1330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96821E-E13E-44BC-A9E4-4B142788EA77}"/>
              </a:ext>
            </a:extLst>
          </p:cNvPr>
          <p:cNvSpPr/>
          <p:nvPr/>
        </p:nvSpPr>
        <p:spPr>
          <a:xfrm>
            <a:off x="2420100" y="2986281"/>
            <a:ext cx="7351800" cy="885437"/>
          </a:xfrm>
          <a:prstGeom prst="rect">
            <a:avLst/>
          </a:prstGeom>
          <a:solidFill>
            <a:srgbClr val="4754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및 수정사항</a:t>
            </a:r>
          </a:p>
        </p:txBody>
      </p:sp>
    </p:spTree>
    <p:extLst>
      <p:ext uri="{BB962C8B-B14F-4D97-AF65-F5344CB8AC3E}">
        <p14:creationId xmlns:p14="http://schemas.microsoft.com/office/powerpoint/2010/main" val="1060543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BD91D9-D885-440B-929C-DD063683DB0F}"/>
              </a:ext>
            </a:extLst>
          </p:cNvPr>
          <p:cNvSpPr txBox="1"/>
          <p:nvPr/>
        </p:nvSpPr>
        <p:spPr>
          <a:xfrm>
            <a:off x="2420100" y="2255569"/>
            <a:ext cx="1330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96821E-E13E-44BC-A9E4-4B142788EA77}"/>
              </a:ext>
            </a:extLst>
          </p:cNvPr>
          <p:cNvSpPr/>
          <p:nvPr/>
        </p:nvSpPr>
        <p:spPr>
          <a:xfrm>
            <a:off x="2420100" y="2986281"/>
            <a:ext cx="7351800" cy="885437"/>
          </a:xfrm>
          <a:prstGeom prst="rect">
            <a:avLst/>
          </a:prstGeom>
          <a:solidFill>
            <a:srgbClr val="4754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요</a:t>
            </a:r>
          </a:p>
        </p:txBody>
      </p:sp>
    </p:spTree>
    <p:extLst>
      <p:ext uri="{BB962C8B-B14F-4D97-AF65-F5344CB8AC3E}">
        <p14:creationId xmlns:p14="http://schemas.microsoft.com/office/powerpoint/2010/main" val="1905677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96212" y="263978"/>
            <a:ext cx="4061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문제사항</a:t>
            </a:r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F9F20-BE60-F444-B5CE-992333DE3071}"/>
              </a:ext>
            </a:extLst>
          </p:cNvPr>
          <p:cNvSpPr txBox="1"/>
          <p:nvPr/>
        </p:nvSpPr>
        <p:spPr>
          <a:xfrm>
            <a:off x="3925556" y="629648"/>
            <a:ext cx="50978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</a:t>
            </a:r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데이터의 무결성 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</a:t>
            </a:r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동명이인</a:t>
            </a:r>
            <a:endParaRPr lang="en-US" altLang="ko-KR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ko-KR" altLang="en-US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D57CB5-48E0-4766-BE0C-697716E1015E}"/>
              </a:ext>
            </a:extLst>
          </p:cNvPr>
          <p:cNvGrpSpPr/>
          <p:nvPr/>
        </p:nvGrpSpPr>
        <p:grpSpPr>
          <a:xfrm>
            <a:off x="3547068" y="2264411"/>
            <a:ext cx="5343525" cy="3107197"/>
            <a:chOff x="3547068" y="2264411"/>
            <a:chExt cx="5343525" cy="3107197"/>
          </a:xfrm>
        </p:grpSpPr>
        <p:pic>
          <p:nvPicPr>
            <p:cNvPr id="1028" name="Picture 4" descr="koficì ëí ì´ë¯¸ì§ ê²ìê²°ê³¼">
              <a:extLst>
                <a:ext uri="{FF2B5EF4-FFF2-40B4-BE49-F238E27FC236}">
                  <a16:creationId xmlns:a16="http://schemas.microsoft.com/office/drawing/2014/main" id="{E1387AC6-4C2C-4354-B587-8FA2D6DF2A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4" t="27562" r="15556" b="34450"/>
            <a:stretch/>
          </p:blipFill>
          <p:spPr bwMode="auto">
            <a:xfrm>
              <a:off x="3547068" y="2264411"/>
              <a:ext cx="5343524" cy="2612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ACC1358-19F3-4F59-B3D5-0036D6C34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7068" y="4828683"/>
              <a:ext cx="5343525" cy="542925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F579984-AE16-4722-B28D-210989F82F1C}"/>
              </a:ext>
            </a:extLst>
          </p:cNvPr>
          <p:cNvGrpSpPr/>
          <p:nvPr/>
        </p:nvGrpSpPr>
        <p:grpSpPr>
          <a:xfrm>
            <a:off x="4094698" y="1883054"/>
            <a:ext cx="4002603" cy="4006573"/>
            <a:chOff x="4094698" y="1883054"/>
            <a:chExt cx="4002603" cy="400657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9D8CB23-DC72-4ECC-A715-16CEABC30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-28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71115" y="2761456"/>
              <a:ext cx="2249768" cy="2249768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94963B9-3D94-4078-8544-D115BABE07AF}"/>
                </a:ext>
              </a:extLst>
            </p:cNvPr>
            <p:cNvSpPr/>
            <p:nvPr/>
          </p:nvSpPr>
          <p:spPr>
            <a:xfrm>
              <a:off x="4094698" y="1883054"/>
              <a:ext cx="4002603" cy="4006573"/>
            </a:xfrm>
            <a:prstGeom prst="ellipse">
              <a:avLst/>
            </a:prstGeom>
            <a:noFill/>
            <a:ln w="133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151F16-1247-4517-B2DF-E883D029F5AE}"/>
                </a:ext>
              </a:extLst>
            </p:cNvPr>
            <p:cNvSpPr txBox="1"/>
            <p:nvPr/>
          </p:nvSpPr>
          <p:spPr>
            <a:xfrm>
              <a:off x="4971115" y="4941191"/>
              <a:ext cx="2249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/>
                <a:t>INTEGRETY</a:t>
              </a:r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1277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3C7B0D-5430-4250-84B2-C8AE42687888}"/>
              </a:ext>
            </a:extLst>
          </p:cNvPr>
          <p:cNvSpPr txBox="1"/>
          <p:nvPr/>
        </p:nvSpPr>
        <p:spPr>
          <a:xfrm>
            <a:off x="1096212" y="263978"/>
            <a:ext cx="4061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문제사항</a:t>
            </a:r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F191E3-A899-41C9-B1A1-3EE31564A7A9}"/>
              </a:ext>
            </a:extLst>
          </p:cNvPr>
          <p:cNvSpPr txBox="1"/>
          <p:nvPr/>
        </p:nvSpPr>
        <p:spPr>
          <a:xfrm>
            <a:off x="3925556" y="629648"/>
            <a:ext cx="493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1</a:t>
            </a:r>
            <a:r>
              <a:rPr lang="ko-KR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일에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3000</a:t>
            </a:r>
            <a:r>
              <a:rPr lang="ko-KR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개만 수집가능</a:t>
            </a:r>
            <a:endParaRPr lang="ko-KR" altLang="en-US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E9536BC-EE2A-4919-B7D0-01B3BDD274E1}"/>
              </a:ext>
            </a:extLst>
          </p:cNvPr>
          <p:cNvGrpSpPr/>
          <p:nvPr/>
        </p:nvGrpSpPr>
        <p:grpSpPr>
          <a:xfrm>
            <a:off x="3127000" y="1646540"/>
            <a:ext cx="4803286" cy="3863138"/>
            <a:chOff x="2806204" y="1782159"/>
            <a:chExt cx="4803286" cy="386313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5387025-7793-455A-AD95-E6DA3F9A9F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6475"/>
            <a:stretch/>
          </p:blipFill>
          <p:spPr>
            <a:xfrm>
              <a:off x="3718034" y="2259343"/>
              <a:ext cx="3891456" cy="32503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987CD3-A270-423D-8827-60AB620FDAB9}"/>
                </a:ext>
              </a:extLst>
            </p:cNvPr>
            <p:cNvSpPr txBox="1"/>
            <p:nvPr/>
          </p:nvSpPr>
          <p:spPr>
            <a:xfrm>
              <a:off x="2806204" y="1782159"/>
              <a:ext cx="1576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rgbClr val="FF0000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3000</a:t>
              </a:r>
              <a:endParaRPr lang="ko-KR" altLang="en-US" sz="40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F470B0-9AA6-4491-BDDE-234C214E12C0}"/>
                </a:ext>
              </a:extLst>
            </p:cNvPr>
            <p:cNvSpPr txBox="1"/>
            <p:nvPr/>
          </p:nvSpPr>
          <p:spPr>
            <a:xfrm>
              <a:off x="4945059" y="4937411"/>
              <a:ext cx="19392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1 day</a:t>
              </a:r>
              <a:endParaRPr lang="ko-KR" altLang="en-US" sz="40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9" name="AutoShape 4" descr="cronì ëí ì´ë¯¸ì§ ê²ìê²°ê³¼">
            <a:extLst>
              <a:ext uri="{FF2B5EF4-FFF2-40B4-BE49-F238E27FC236}">
                <a16:creationId xmlns:a16="http://schemas.microsoft.com/office/drawing/2014/main" id="{993E51B9-167E-47FB-93DA-B8C52DD954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74" name="Picture 6" descr="cronì ëí ì´ë¯¸ì§ ê²ìê²°ê³¼">
            <a:extLst>
              <a:ext uri="{FF2B5EF4-FFF2-40B4-BE49-F238E27FC236}">
                <a16:creationId xmlns:a16="http://schemas.microsoft.com/office/drawing/2014/main" id="{F593F0A8-98AF-4A46-8239-D04A8D6229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8" t="59236" r="22759" b="7213"/>
          <a:stretch/>
        </p:blipFill>
        <p:spPr bwMode="auto">
          <a:xfrm>
            <a:off x="2790497" y="2902439"/>
            <a:ext cx="6611007" cy="189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33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96212" y="263978"/>
            <a:ext cx="4061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문제사항</a:t>
            </a:r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F9F20-BE60-F444-B5CE-992333DE3071}"/>
              </a:ext>
            </a:extLst>
          </p:cNvPr>
          <p:cNvSpPr txBox="1"/>
          <p:nvPr/>
        </p:nvSpPr>
        <p:spPr>
          <a:xfrm>
            <a:off x="3975298" y="603535"/>
            <a:ext cx="821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수정된 배우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감독 데이터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5A4CF7A-430D-406F-8B35-A6DF0D53DC37}"/>
              </a:ext>
            </a:extLst>
          </p:cNvPr>
          <p:cNvGrpSpPr/>
          <p:nvPr/>
        </p:nvGrpSpPr>
        <p:grpSpPr>
          <a:xfrm>
            <a:off x="6382499" y="1757069"/>
            <a:ext cx="4634053" cy="4672337"/>
            <a:chOff x="5750168" y="1925236"/>
            <a:chExt cx="4085537" cy="430715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E39CE6-AF81-4CC7-B128-F315FE8B76A7}"/>
                </a:ext>
              </a:extLst>
            </p:cNvPr>
            <p:cNvSpPr txBox="1"/>
            <p:nvPr/>
          </p:nvSpPr>
          <p:spPr>
            <a:xfrm>
              <a:off x="6653108" y="5750065"/>
              <a:ext cx="2279656" cy="482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director</a:t>
              </a:r>
              <a:r>
                <a:rPr lang="ko-KR" altLang="en-US" sz="28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</a:t>
              </a:r>
              <a:r>
                <a:rPr lang="en-US" altLang="ko-KR" sz="28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data</a:t>
              </a:r>
              <a:endPara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3833BD3-FA91-4E1F-AD80-7307C3C49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0168" y="1925236"/>
              <a:ext cx="4085537" cy="3726106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9623AA6-9D6D-4877-A77A-C8C84C394C00}"/>
              </a:ext>
            </a:extLst>
          </p:cNvPr>
          <p:cNvGrpSpPr/>
          <p:nvPr/>
        </p:nvGrpSpPr>
        <p:grpSpPr>
          <a:xfrm>
            <a:off x="1202629" y="1757067"/>
            <a:ext cx="4606874" cy="4651922"/>
            <a:chOff x="1286712" y="1925235"/>
            <a:chExt cx="4061575" cy="42883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FC500AE-D756-466F-8312-D97979851639}"/>
                </a:ext>
              </a:extLst>
            </p:cNvPr>
            <p:cNvSpPr txBox="1"/>
            <p:nvPr/>
          </p:nvSpPr>
          <p:spPr>
            <a:xfrm>
              <a:off x="2367486" y="5731245"/>
              <a:ext cx="1900025" cy="482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Actor</a:t>
              </a:r>
              <a:r>
                <a:rPr lang="ko-KR" altLang="en-US" sz="28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</a:t>
              </a:r>
              <a:r>
                <a:rPr lang="en-US" altLang="ko-KR" sz="28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data</a:t>
              </a:r>
              <a:endPara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C004151-484F-4E3C-88E9-7C20BB89A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6712" y="1925235"/>
              <a:ext cx="4061575" cy="3726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0162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96212" y="263978"/>
            <a:ext cx="4061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문제사항</a:t>
            </a:r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F9F20-BE60-F444-B5CE-992333DE3071}"/>
              </a:ext>
            </a:extLst>
          </p:cNvPr>
          <p:cNvSpPr txBox="1"/>
          <p:nvPr/>
        </p:nvSpPr>
        <p:spPr>
          <a:xfrm>
            <a:off x="3975298" y="603535"/>
            <a:ext cx="4455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분류로 얻은 효과</a:t>
            </a:r>
            <a:endParaRPr lang="en-US" altLang="ko-KR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7AF76AD9-F148-4A9C-8BE8-70C734A1429C}"/>
              </a:ext>
            </a:extLst>
          </p:cNvPr>
          <p:cNvGraphicFramePr/>
          <p:nvPr/>
        </p:nvGraphicFramePr>
        <p:xfrm>
          <a:off x="317917" y="2306774"/>
          <a:ext cx="4606925" cy="2709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B45325C6-989E-480D-9F04-3201EC23F68D}"/>
              </a:ext>
            </a:extLst>
          </p:cNvPr>
          <p:cNvGraphicFramePr/>
          <p:nvPr/>
        </p:nvGraphicFramePr>
        <p:xfrm>
          <a:off x="6763167" y="2306774"/>
          <a:ext cx="4606925" cy="2709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670BE52-E29E-4EC3-8608-A1A8C29E65DE}"/>
              </a:ext>
            </a:extLst>
          </p:cNvPr>
          <p:cNvSpPr/>
          <p:nvPr/>
        </p:nvSpPr>
        <p:spPr>
          <a:xfrm>
            <a:off x="4753809" y="3138136"/>
            <a:ext cx="2219325" cy="1046607"/>
          </a:xfrm>
          <a:prstGeom prst="rightArrow">
            <a:avLst>
              <a:gd name="adj1" fmla="val 31798"/>
              <a:gd name="adj2" fmla="val 9186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16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96212" y="254453"/>
            <a:ext cx="4061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문제사항</a:t>
            </a:r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F9F20-BE60-F444-B5CE-992333DE3071}"/>
              </a:ext>
            </a:extLst>
          </p:cNvPr>
          <p:cNvSpPr txBox="1"/>
          <p:nvPr/>
        </p:nvSpPr>
        <p:spPr>
          <a:xfrm>
            <a:off x="3975298" y="603535"/>
            <a:ext cx="442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분류로 얻은 효과</a:t>
            </a:r>
            <a:endParaRPr lang="en-US" altLang="ko-KR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7645E2-1AAE-49C1-8307-2269607601E6}"/>
              </a:ext>
            </a:extLst>
          </p:cNvPr>
          <p:cNvGrpSpPr/>
          <p:nvPr/>
        </p:nvGrpSpPr>
        <p:grpSpPr>
          <a:xfrm>
            <a:off x="1176599" y="1990097"/>
            <a:ext cx="9967023" cy="3065273"/>
            <a:chOff x="1176599" y="1999622"/>
            <a:chExt cx="9967023" cy="306527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8AF027E-6AA3-41D1-B36C-9BA63C05C124}"/>
                </a:ext>
              </a:extLst>
            </p:cNvPr>
            <p:cNvSpPr/>
            <p:nvPr/>
          </p:nvSpPr>
          <p:spPr>
            <a:xfrm>
              <a:off x="1176599" y="1999622"/>
              <a:ext cx="9967023" cy="3065273"/>
            </a:xfrm>
            <a:prstGeom prst="rect">
              <a:avLst/>
            </a:prstGeom>
            <a:blipFill dpi="0" rotWithShape="1">
              <a:blip r:embed="rId3">
                <a:alphaModFix amt="54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82D3460-B5FC-4F10-82CB-9F80879477FE}"/>
                </a:ext>
              </a:extLst>
            </p:cNvPr>
            <p:cNvSpPr/>
            <p:nvPr/>
          </p:nvSpPr>
          <p:spPr>
            <a:xfrm rot="20467585">
              <a:off x="3611986" y="3137574"/>
              <a:ext cx="496802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총 </a:t>
              </a:r>
              <a:r>
                <a:rPr lang="en-US" altLang="ko-KR" sz="54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5382</a:t>
              </a:r>
              <a:r>
                <a:rPr lang="ko-KR" altLang="en-US" sz="54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개 분류</a:t>
              </a:r>
              <a:endParaRPr lang="en-US" altLang="ko-KR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2317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5AC3C9-4505-4750-92F0-EA572332569B}"/>
              </a:ext>
            </a:extLst>
          </p:cNvPr>
          <p:cNvSpPr txBox="1"/>
          <p:nvPr/>
        </p:nvSpPr>
        <p:spPr>
          <a:xfrm>
            <a:off x="1096212" y="309992"/>
            <a:ext cx="4061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수정사항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1E3C1-5D19-4B7C-A591-3B8F24B7CA45}"/>
              </a:ext>
            </a:extLst>
          </p:cNvPr>
          <p:cNvSpPr txBox="1"/>
          <p:nvPr/>
        </p:nvSpPr>
        <p:spPr>
          <a:xfrm>
            <a:off x="3975298" y="603535"/>
            <a:ext cx="442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IPTV</a:t>
            </a:r>
          </a:p>
        </p:txBody>
      </p:sp>
      <p:pic>
        <p:nvPicPr>
          <p:cNvPr id="5" name="Picture 2" descr="iptvì ëí ì´ë¯¸ì§ ê²ìê²°ê³¼">
            <a:extLst>
              <a:ext uri="{FF2B5EF4-FFF2-40B4-BE49-F238E27FC236}">
                <a16:creationId xmlns:a16="http://schemas.microsoft.com/office/drawing/2014/main" id="{37C9B03C-052E-406B-9E5B-1B12FD529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1" b="21389"/>
          <a:stretch/>
        </p:blipFill>
        <p:spPr bwMode="auto">
          <a:xfrm>
            <a:off x="2361123" y="1664847"/>
            <a:ext cx="7469753" cy="427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691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5AC3C9-4505-4750-92F0-EA572332569B}"/>
              </a:ext>
            </a:extLst>
          </p:cNvPr>
          <p:cNvSpPr txBox="1"/>
          <p:nvPr/>
        </p:nvSpPr>
        <p:spPr>
          <a:xfrm>
            <a:off x="1096212" y="309992"/>
            <a:ext cx="4061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수정사항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1E3C1-5D19-4B7C-A591-3B8F24B7CA45}"/>
              </a:ext>
            </a:extLst>
          </p:cNvPr>
          <p:cNvSpPr txBox="1"/>
          <p:nvPr/>
        </p:nvSpPr>
        <p:spPr>
          <a:xfrm>
            <a:off x="3975298" y="603535"/>
            <a:ext cx="442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IPTV</a:t>
            </a:r>
          </a:p>
        </p:txBody>
      </p:sp>
      <p:pic>
        <p:nvPicPr>
          <p:cNvPr id="2" name="Picture 2" descr="iptvì ëí ì´ë¯¸ì§ ê²ìê²°ê³¼">
            <a:extLst>
              <a:ext uri="{FF2B5EF4-FFF2-40B4-BE49-F238E27FC236}">
                <a16:creationId xmlns:a16="http://schemas.microsoft.com/office/drawing/2014/main" id="{02BEC030-3CC5-4A2C-ACA9-E7E6DC641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1" b="21389"/>
          <a:stretch/>
        </p:blipFill>
        <p:spPr bwMode="auto">
          <a:xfrm>
            <a:off x="2361123" y="1664847"/>
            <a:ext cx="7469753" cy="427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903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BD91D9-D885-440B-929C-DD063683DB0F}"/>
              </a:ext>
            </a:extLst>
          </p:cNvPr>
          <p:cNvSpPr txBox="1"/>
          <p:nvPr/>
        </p:nvSpPr>
        <p:spPr>
          <a:xfrm>
            <a:off x="2420100" y="2255569"/>
            <a:ext cx="1330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44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96821E-E13E-44BC-A9E4-4B142788EA77}"/>
              </a:ext>
            </a:extLst>
          </p:cNvPr>
          <p:cNvSpPr/>
          <p:nvPr/>
        </p:nvSpPr>
        <p:spPr>
          <a:xfrm>
            <a:off x="2420100" y="2986281"/>
            <a:ext cx="7351800" cy="885437"/>
          </a:xfrm>
          <a:prstGeom prst="rect">
            <a:avLst/>
          </a:prstGeom>
          <a:solidFill>
            <a:srgbClr val="4754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목표</a:t>
            </a:r>
          </a:p>
        </p:txBody>
      </p:sp>
    </p:spTree>
    <p:extLst>
      <p:ext uri="{BB962C8B-B14F-4D97-AF65-F5344CB8AC3E}">
        <p14:creationId xmlns:p14="http://schemas.microsoft.com/office/powerpoint/2010/main" val="2719163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96212" y="263978"/>
            <a:ext cx="4061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최종목표 </a:t>
            </a:r>
          </a:p>
        </p:txBody>
      </p:sp>
      <p:pic>
        <p:nvPicPr>
          <p:cNvPr id="4097" name="_x371862520" descr="EMB00003adc4241">
            <a:extLst>
              <a:ext uri="{FF2B5EF4-FFF2-40B4-BE49-F238E27FC236}">
                <a16:creationId xmlns:a16="http://schemas.microsoft.com/office/drawing/2014/main" id="{D005F42F-8DDD-442D-BFB6-0FDABC2A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212" y="1681648"/>
            <a:ext cx="8515350" cy="40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000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96212" y="263978"/>
            <a:ext cx="2953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최종목표</a:t>
            </a:r>
            <a:endParaRPr lang="ko-KR" altLang="en-US" sz="5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E9EC86-B2F3-E046-97D8-6864F0FFE1DB}"/>
              </a:ext>
            </a:extLst>
          </p:cNvPr>
          <p:cNvSpPr/>
          <p:nvPr/>
        </p:nvSpPr>
        <p:spPr>
          <a:xfrm>
            <a:off x="3130039" y="2135301"/>
            <a:ext cx="1236575" cy="395092"/>
          </a:xfrm>
          <a:prstGeom prst="rect">
            <a:avLst/>
          </a:prstGeom>
          <a:solidFill>
            <a:schemeClr val="accent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감독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55662-7848-9D44-B94A-E98D3709EECA}"/>
              </a:ext>
            </a:extLst>
          </p:cNvPr>
          <p:cNvSpPr/>
          <p:nvPr/>
        </p:nvSpPr>
        <p:spPr>
          <a:xfrm>
            <a:off x="4366614" y="2135301"/>
            <a:ext cx="1236575" cy="395092"/>
          </a:xfrm>
          <a:prstGeom prst="rect">
            <a:avLst/>
          </a:prstGeom>
          <a:solidFill>
            <a:schemeClr val="accent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주연 배우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63B5F8-A6C4-C24E-BD18-AC8003246256}"/>
              </a:ext>
            </a:extLst>
          </p:cNvPr>
          <p:cNvSpPr/>
          <p:nvPr/>
        </p:nvSpPr>
        <p:spPr>
          <a:xfrm>
            <a:off x="5603189" y="2135301"/>
            <a:ext cx="1236575" cy="395092"/>
          </a:xfrm>
          <a:prstGeom prst="rect">
            <a:avLst/>
          </a:prstGeom>
          <a:solidFill>
            <a:schemeClr val="accent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조연 배우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B3165B-FDA9-6840-ACD8-D371CA86634E}"/>
              </a:ext>
            </a:extLst>
          </p:cNvPr>
          <p:cNvSpPr/>
          <p:nvPr/>
        </p:nvSpPr>
        <p:spPr>
          <a:xfrm>
            <a:off x="6839764" y="2135301"/>
            <a:ext cx="1236575" cy="396077"/>
          </a:xfrm>
          <a:prstGeom prst="rect">
            <a:avLst/>
          </a:prstGeom>
          <a:solidFill>
            <a:schemeClr val="accent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장르</a:t>
            </a:r>
          </a:p>
        </p:txBody>
      </p:sp>
      <p:sp>
        <p:nvSpPr>
          <p:cNvPr id="3" name="원통[C] 2">
            <a:extLst>
              <a:ext uri="{FF2B5EF4-FFF2-40B4-BE49-F238E27FC236}">
                <a16:creationId xmlns:a16="http://schemas.microsoft.com/office/drawing/2014/main" id="{67FDD359-49FD-064A-94E0-5472FC67B964}"/>
              </a:ext>
            </a:extLst>
          </p:cNvPr>
          <p:cNvSpPr/>
          <p:nvPr/>
        </p:nvSpPr>
        <p:spPr>
          <a:xfrm>
            <a:off x="2306701" y="2814593"/>
            <a:ext cx="7829550" cy="1228814"/>
          </a:xfrm>
          <a:prstGeom prst="can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0C3C9B-CFF9-4447-AC4D-BC889472EFF3}"/>
              </a:ext>
            </a:extLst>
          </p:cNvPr>
          <p:cNvSpPr/>
          <p:nvPr/>
        </p:nvSpPr>
        <p:spPr>
          <a:xfrm>
            <a:off x="8076339" y="2135301"/>
            <a:ext cx="1236575" cy="395092"/>
          </a:xfrm>
          <a:prstGeom prst="rect">
            <a:avLst/>
          </a:prstGeom>
          <a:solidFill>
            <a:schemeClr val="accent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배급사</a:t>
            </a:r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03A9DB17-0D4A-7E47-93F1-23CBCD086349}"/>
              </a:ext>
            </a:extLst>
          </p:cNvPr>
          <p:cNvSpPr/>
          <p:nvPr/>
        </p:nvSpPr>
        <p:spPr>
          <a:xfrm>
            <a:off x="4840350" y="4326622"/>
            <a:ext cx="2762251" cy="428625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6F8D7F-C2DC-7648-8671-B45BBFC59305}"/>
              </a:ext>
            </a:extLst>
          </p:cNvPr>
          <p:cNvSpPr txBox="1"/>
          <p:nvPr/>
        </p:nvSpPr>
        <p:spPr>
          <a:xfrm>
            <a:off x="4331403" y="5116694"/>
            <a:ext cx="3998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예상 수익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C70828-FA40-4697-B5C4-6C598D27C7CC}"/>
              </a:ext>
            </a:extLst>
          </p:cNvPr>
          <p:cNvSpPr txBox="1"/>
          <p:nvPr/>
        </p:nvSpPr>
        <p:spPr>
          <a:xfrm>
            <a:off x="722394" y="2008158"/>
            <a:ext cx="211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Input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8060A6-FF56-4434-B71E-1BD1878D69F1}"/>
              </a:ext>
            </a:extLst>
          </p:cNvPr>
          <p:cNvSpPr txBox="1"/>
          <p:nvPr/>
        </p:nvSpPr>
        <p:spPr>
          <a:xfrm>
            <a:off x="722394" y="5509566"/>
            <a:ext cx="2407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Output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B29E73-1022-4305-B169-6E8D0D168668}"/>
              </a:ext>
            </a:extLst>
          </p:cNvPr>
          <p:cNvSpPr txBox="1"/>
          <p:nvPr/>
        </p:nvSpPr>
        <p:spPr>
          <a:xfrm>
            <a:off x="3999976" y="3342070"/>
            <a:ext cx="4442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Movie Cooking Solution</a:t>
            </a:r>
          </a:p>
        </p:txBody>
      </p:sp>
    </p:spTree>
    <p:extLst>
      <p:ext uri="{BB962C8B-B14F-4D97-AF65-F5344CB8AC3E}">
        <p14:creationId xmlns:p14="http://schemas.microsoft.com/office/powerpoint/2010/main" val="1837150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F5490C0-9707-4868-8930-147B00EFD987}"/>
              </a:ext>
            </a:extLst>
          </p:cNvPr>
          <p:cNvSpPr txBox="1"/>
          <p:nvPr/>
        </p:nvSpPr>
        <p:spPr>
          <a:xfrm>
            <a:off x="7343614" y="1535748"/>
            <a:ext cx="3528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한국 영화 개봉 건수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54FC2A0-0CB5-4003-8FD6-4456E3CC2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365" y="2788139"/>
            <a:ext cx="1559234" cy="167473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999C4B-1318-4165-88A1-C2D1897BAD94}"/>
              </a:ext>
            </a:extLst>
          </p:cNvPr>
          <p:cNvSpPr txBox="1"/>
          <p:nvPr/>
        </p:nvSpPr>
        <p:spPr>
          <a:xfrm>
            <a:off x="9772032" y="2494720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164</a:t>
            </a:r>
            <a:r>
              <a:rPr lang="ko-KR" altLang="en-US" b="1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건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04160" y="171333"/>
            <a:ext cx="6938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한국 영화산업의 현황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962B511-4EFC-4DB7-9834-9CEFE3840196}"/>
              </a:ext>
            </a:extLst>
          </p:cNvPr>
          <p:cNvGrpSpPr/>
          <p:nvPr/>
        </p:nvGrpSpPr>
        <p:grpSpPr>
          <a:xfrm>
            <a:off x="1044808" y="3008480"/>
            <a:ext cx="1170513" cy="2202493"/>
            <a:chOff x="1746622" y="3020413"/>
            <a:chExt cx="1283108" cy="2046120"/>
          </a:xfrm>
        </p:grpSpPr>
        <p:pic>
          <p:nvPicPr>
            <p:cNvPr id="9" name="Picture 4" descr="http://chicagoluvbiz.com/wp-content/uploads/2014/01/dating-icon.png">
              <a:extLst>
                <a:ext uri="{FF2B5EF4-FFF2-40B4-BE49-F238E27FC236}">
                  <a16:creationId xmlns:a16="http://schemas.microsoft.com/office/drawing/2014/main" id="{EC81B73A-033A-4547-9C06-95B8D7C720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10" t="15839" r="23453" b="18382"/>
            <a:stretch/>
          </p:blipFill>
          <p:spPr bwMode="auto">
            <a:xfrm>
              <a:off x="1829735" y="3314886"/>
              <a:ext cx="1025523" cy="1257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93F6B8-FD39-4CB1-A98F-D1C160BF7539}"/>
                </a:ext>
              </a:extLst>
            </p:cNvPr>
            <p:cNvSpPr txBox="1"/>
            <p:nvPr/>
          </p:nvSpPr>
          <p:spPr>
            <a:xfrm>
              <a:off x="1746622" y="3020413"/>
              <a:ext cx="1283108" cy="285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6,355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만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(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명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)</a:t>
              </a:r>
              <a:endParaRPr lang="ko-KR" altLang="en-US" sz="1400" b="1" dirty="0">
                <a:solidFill>
                  <a:schemeClr val="bg1">
                    <a:lumMod val="6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12F006-E85A-4FCD-8912-B305FC59A948}"/>
                </a:ext>
              </a:extLst>
            </p:cNvPr>
            <p:cNvSpPr txBox="1"/>
            <p:nvPr/>
          </p:nvSpPr>
          <p:spPr>
            <a:xfrm>
              <a:off x="1982376" y="4809200"/>
              <a:ext cx="784063" cy="257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2008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년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1350B84-E1BE-4161-9E1F-E0CF124F3DD9}"/>
              </a:ext>
            </a:extLst>
          </p:cNvPr>
          <p:cNvGrpSpPr/>
          <p:nvPr/>
        </p:nvGrpSpPr>
        <p:grpSpPr>
          <a:xfrm>
            <a:off x="3359343" y="2338824"/>
            <a:ext cx="1971959" cy="3253549"/>
            <a:chOff x="5516369" y="2181056"/>
            <a:chExt cx="2161648" cy="3022553"/>
          </a:xfrm>
        </p:grpSpPr>
        <p:pic>
          <p:nvPicPr>
            <p:cNvPr id="13" name="Picture 4" descr="http://chicagoluvbiz.com/wp-content/uploads/2014/01/dating-icon.png">
              <a:extLst>
                <a:ext uri="{FF2B5EF4-FFF2-40B4-BE49-F238E27FC236}">
                  <a16:creationId xmlns:a16="http://schemas.microsoft.com/office/drawing/2014/main" id="{AA0A10AA-169E-4076-A337-14B1F89622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10" t="15839" r="23453" b="18382"/>
            <a:stretch/>
          </p:blipFill>
          <p:spPr bwMode="auto">
            <a:xfrm>
              <a:off x="5766685" y="2476831"/>
              <a:ext cx="1709222" cy="2095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866E8D-4FA0-4940-A88F-09B4B526310A}"/>
                </a:ext>
              </a:extLst>
            </p:cNvPr>
            <p:cNvSpPr txBox="1"/>
            <p:nvPr/>
          </p:nvSpPr>
          <p:spPr>
            <a:xfrm>
              <a:off x="5757045" y="2181056"/>
              <a:ext cx="1920972" cy="371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11,390</a:t>
              </a:r>
              <a:r>
                <a:rPr lang="ko-KR" altLang="en-US" sz="2000" b="1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만</a:t>
              </a:r>
              <a:r>
                <a:rPr lang="en-US" altLang="ko-KR" sz="2000" b="1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(</a:t>
              </a:r>
              <a:r>
                <a:rPr lang="ko-KR" altLang="en-US" sz="2000" b="1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명</a:t>
              </a:r>
              <a:r>
                <a:rPr lang="en-US" altLang="ko-KR" sz="2000" b="1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)</a:t>
              </a:r>
              <a:endParaRPr lang="ko-KR" altLang="en-US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48B666-316A-491A-8882-E6BD90E3D242}"/>
                </a:ext>
              </a:extLst>
            </p:cNvPr>
            <p:cNvSpPr txBox="1"/>
            <p:nvPr/>
          </p:nvSpPr>
          <p:spPr>
            <a:xfrm>
              <a:off x="6263666" y="4644685"/>
              <a:ext cx="7152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2017</a:t>
              </a:r>
              <a:r>
                <a:rPr lang="ko-KR" altLang="en-US" sz="1200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68124-893D-48A3-9CFA-1BE14BA4BF6E}"/>
                </a:ext>
              </a:extLst>
            </p:cNvPr>
            <p:cNvSpPr txBox="1"/>
            <p:nvPr/>
          </p:nvSpPr>
          <p:spPr>
            <a:xfrm>
              <a:off x="5516369" y="4967721"/>
              <a:ext cx="202501" cy="235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050" dirty="0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74A748B-EA89-40E8-A533-EC0D1D0D53D0}"/>
              </a:ext>
            </a:extLst>
          </p:cNvPr>
          <p:cNvSpPr txBox="1"/>
          <p:nvPr/>
        </p:nvSpPr>
        <p:spPr>
          <a:xfrm>
            <a:off x="1686970" y="1530766"/>
            <a:ext cx="3118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한국 영화 관객수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08EFB4-A09A-4BB0-A1B2-4800A08BA9A7}"/>
              </a:ext>
            </a:extLst>
          </p:cNvPr>
          <p:cNvSpPr txBox="1"/>
          <p:nvPr/>
        </p:nvSpPr>
        <p:spPr>
          <a:xfrm>
            <a:off x="7060122" y="3020240"/>
            <a:ext cx="69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108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건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D4BFB-5A80-4A53-BF79-DE208B7B1DAD}"/>
              </a:ext>
            </a:extLst>
          </p:cNvPr>
          <p:cNvSpPr txBox="1"/>
          <p:nvPr/>
        </p:nvSpPr>
        <p:spPr>
          <a:xfrm>
            <a:off x="7040609" y="4665493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2008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AC468A-6E1E-4753-9337-63FE10F30EE8}"/>
              </a:ext>
            </a:extLst>
          </p:cNvPr>
          <p:cNvSpPr txBox="1"/>
          <p:nvPr/>
        </p:nvSpPr>
        <p:spPr>
          <a:xfrm>
            <a:off x="9772033" y="2483372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376</a:t>
            </a:r>
            <a:r>
              <a:rPr lang="ko-KR" altLang="en-US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FEBFBB-A270-414C-AA27-15BC522BAA97}"/>
              </a:ext>
            </a:extLst>
          </p:cNvPr>
          <p:cNvSpPr txBox="1"/>
          <p:nvPr/>
        </p:nvSpPr>
        <p:spPr>
          <a:xfrm>
            <a:off x="9904496" y="4703074"/>
            <a:ext cx="652494" cy="2981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2017</a:t>
            </a:r>
            <a:r>
              <a:rPr lang="ko-KR" altLang="en-US" sz="1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2F2B9F-908D-467E-9015-91747EA4D35E}"/>
              </a:ext>
            </a:extLst>
          </p:cNvPr>
          <p:cNvSpPr txBox="1"/>
          <p:nvPr/>
        </p:nvSpPr>
        <p:spPr>
          <a:xfrm>
            <a:off x="9249859" y="6168734"/>
            <a:ext cx="2012467" cy="273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sz="105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출처 </a:t>
            </a:r>
            <a:r>
              <a:rPr lang="en-US" altLang="ko-KR" sz="105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: </a:t>
            </a:r>
            <a:r>
              <a:rPr lang="ko-KR" altLang="en-US" sz="105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한국영화진흥위원회 </a:t>
            </a:r>
            <a:r>
              <a:rPr lang="en-US" altLang="ko-KR" sz="105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2017)</a:t>
            </a:r>
            <a:endParaRPr lang="ko-KR" altLang="en-US" sz="105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6B99E57-B9FF-4EF9-82AF-CC4BEF422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706" y="3330449"/>
            <a:ext cx="982261" cy="1055021"/>
          </a:xfrm>
          <a:prstGeom prst="rect">
            <a:avLst/>
          </a:prstGeom>
        </p:spPr>
      </p:pic>
      <p:sp>
        <p:nvSpPr>
          <p:cNvPr id="28" name="오른쪽 화살표 2">
            <a:extLst>
              <a:ext uri="{FF2B5EF4-FFF2-40B4-BE49-F238E27FC236}">
                <a16:creationId xmlns:a16="http://schemas.microsoft.com/office/drawing/2014/main" id="{90B4B8C7-FB29-4BCB-BA25-B97595AAF6ED}"/>
              </a:ext>
            </a:extLst>
          </p:cNvPr>
          <p:cNvSpPr/>
          <p:nvPr/>
        </p:nvSpPr>
        <p:spPr>
          <a:xfrm>
            <a:off x="8312818" y="3587127"/>
            <a:ext cx="814142" cy="704704"/>
          </a:xfrm>
          <a:prstGeom prst="rightArrow">
            <a:avLst>
              <a:gd name="adj1" fmla="val 24096"/>
              <a:gd name="adj2" fmla="val 49215"/>
            </a:avLst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A1F155-5B78-4BF0-81C2-F61607F6EA1F}"/>
              </a:ext>
            </a:extLst>
          </p:cNvPr>
          <p:cNvSpPr/>
          <p:nvPr/>
        </p:nvSpPr>
        <p:spPr>
          <a:xfrm>
            <a:off x="6024562" y="1526695"/>
            <a:ext cx="100013" cy="46420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오른쪽 화살표 2">
            <a:extLst>
              <a:ext uri="{FF2B5EF4-FFF2-40B4-BE49-F238E27FC236}">
                <a16:creationId xmlns:a16="http://schemas.microsoft.com/office/drawing/2014/main" id="{B9008715-E75F-4FD7-9DE4-C69F82902DD1}"/>
              </a:ext>
            </a:extLst>
          </p:cNvPr>
          <p:cNvSpPr/>
          <p:nvPr/>
        </p:nvSpPr>
        <p:spPr>
          <a:xfrm>
            <a:off x="2379771" y="3544852"/>
            <a:ext cx="814142" cy="704704"/>
          </a:xfrm>
          <a:prstGeom prst="rightArrow">
            <a:avLst>
              <a:gd name="adj1" fmla="val 24096"/>
              <a:gd name="adj2" fmla="val 49215"/>
            </a:avLst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EC2E26-A991-46A2-94E9-C7310DB42C4C}"/>
              </a:ext>
            </a:extLst>
          </p:cNvPr>
          <p:cNvSpPr txBox="1"/>
          <p:nvPr/>
        </p:nvSpPr>
        <p:spPr>
          <a:xfrm>
            <a:off x="2186274" y="2543280"/>
            <a:ext cx="1600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  <a:r>
              <a:rPr lang="ko-KR" altLang="en-US" sz="5400" b="1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464B15-593C-4A4D-BD34-8FCB81412BDC}"/>
              </a:ext>
            </a:extLst>
          </p:cNvPr>
          <p:cNvSpPr txBox="1"/>
          <p:nvPr/>
        </p:nvSpPr>
        <p:spPr>
          <a:xfrm>
            <a:off x="8042383" y="2621522"/>
            <a:ext cx="1600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5400" b="1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E42841-FD38-427E-BCEA-7AA7309C993E}"/>
              </a:ext>
            </a:extLst>
          </p:cNvPr>
          <p:cNvSpPr txBox="1"/>
          <p:nvPr/>
        </p:nvSpPr>
        <p:spPr>
          <a:xfrm>
            <a:off x="9904513" y="302024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97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/>
      <p:bldP spid="17" grpId="0"/>
      <p:bldP spid="18" grpId="0"/>
      <p:bldP spid="19" grpId="0"/>
      <p:bldP spid="20" grpId="0"/>
      <p:bldP spid="20" grpId="1"/>
      <p:bldP spid="22" grpId="0"/>
      <p:bldP spid="28" grpId="0" animBg="1"/>
      <p:bldP spid="31" grpId="0" animBg="1"/>
      <p:bldP spid="29" grpId="0"/>
      <p:bldP spid="33" grpId="0"/>
      <p:bldP spid="33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7960BCC-57BA-43BD-BD53-6F143D43222B}"/>
              </a:ext>
            </a:extLst>
          </p:cNvPr>
          <p:cNvSpPr txBox="1"/>
          <p:nvPr/>
        </p:nvSpPr>
        <p:spPr>
          <a:xfrm>
            <a:off x="3552856" y="2767280"/>
            <a:ext cx="56660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1067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96211" y="263978"/>
            <a:ext cx="7208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소비와 공급 모두 증가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F9C271-5F1B-F249-8A09-20408277BE55}"/>
              </a:ext>
            </a:extLst>
          </p:cNvPr>
          <p:cNvSpPr txBox="1"/>
          <p:nvPr/>
        </p:nvSpPr>
        <p:spPr>
          <a:xfrm>
            <a:off x="2159100" y="5024643"/>
            <a:ext cx="855886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공급자의 고민 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</a:t>
            </a:r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제작 전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 </a:t>
            </a:r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 영화 흥행 할 수 있을까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?</a:t>
            </a:r>
          </a:p>
          <a:p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소비자의 고민 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</a:t>
            </a:r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곧 개봉할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 </a:t>
            </a:r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 영화 재미있을까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?</a:t>
            </a:r>
          </a:p>
          <a:p>
            <a:endParaRPr lang="en-US" altLang="ko-KR" sz="1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873FF4-35A5-E24B-9DD1-C11BD57459F8}"/>
              </a:ext>
            </a:extLst>
          </p:cNvPr>
          <p:cNvSpPr txBox="1"/>
          <p:nvPr/>
        </p:nvSpPr>
        <p:spPr>
          <a:xfrm>
            <a:off x="5450285" y="1564679"/>
            <a:ext cx="499387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?</a:t>
            </a:r>
            <a:endParaRPr lang="ko-KR" altLang="en-US" sz="20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777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303209" y="1080589"/>
            <a:ext cx="8694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모두의 궁금증을 해결한다</a:t>
            </a:r>
            <a:r>
              <a:rPr lang="en-US" altLang="ko-KR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!</a:t>
            </a:r>
            <a:endParaRPr lang="ko-KR" altLang="en-US" sz="5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873FF4-35A5-E24B-9DD1-C11BD57459F8}"/>
              </a:ext>
            </a:extLst>
          </p:cNvPr>
          <p:cNvSpPr txBox="1"/>
          <p:nvPr/>
        </p:nvSpPr>
        <p:spPr>
          <a:xfrm>
            <a:off x="1194654" y="1906898"/>
            <a:ext cx="127730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빅데이터</a:t>
            </a:r>
          </a:p>
        </p:txBody>
      </p:sp>
    </p:spTree>
    <p:extLst>
      <p:ext uri="{BB962C8B-B14F-4D97-AF65-F5344CB8AC3E}">
        <p14:creationId xmlns:p14="http://schemas.microsoft.com/office/powerpoint/2010/main" val="1278596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96212" y="263978"/>
            <a:ext cx="2953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공급자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E9EC86-B2F3-E046-97D8-6864F0FFE1DB}"/>
              </a:ext>
            </a:extLst>
          </p:cNvPr>
          <p:cNvSpPr/>
          <p:nvPr/>
        </p:nvSpPr>
        <p:spPr>
          <a:xfrm>
            <a:off x="3130039" y="2135301"/>
            <a:ext cx="1236575" cy="395092"/>
          </a:xfrm>
          <a:prstGeom prst="rect">
            <a:avLst/>
          </a:prstGeom>
          <a:solidFill>
            <a:schemeClr val="accent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감독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55662-7848-9D44-B94A-E98D3709EECA}"/>
              </a:ext>
            </a:extLst>
          </p:cNvPr>
          <p:cNvSpPr/>
          <p:nvPr/>
        </p:nvSpPr>
        <p:spPr>
          <a:xfrm>
            <a:off x="4366614" y="2135301"/>
            <a:ext cx="1236575" cy="395092"/>
          </a:xfrm>
          <a:prstGeom prst="rect">
            <a:avLst/>
          </a:prstGeom>
          <a:solidFill>
            <a:schemeClr val="accent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주연 배우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63B5F8-A6C4-C24E-BD18-AC8003246256}"/>
              </a:ext>
            </a:extLst>
          </p:cNvPr>
          <p:cNvSpPr/>
          <p:nvPr/>
        </p:nvSpPr>
        <p:spPr>
          <a:xfrm>
            <a:off x="5603189" y="2135301"/>
            <a:ext cx="1236575" cy="395092"/>
          </a:xfrm>
          <a:prstGeom prst="rect">
            <a:avLst/>
          </a:prstGeom>
          <a:solidFill>
            <a:schemeClr val="accent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조연 배우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B3165B-FDA9-6840-ACD8-D371CA86634E}"/>
              </a:ext>
            </a:extLst>
          </p:cNvPr>
          <p:cNvSpPr/>
          <p:nvPr/>
        </p:nvSpPr>
        <p:spPr>
          <a:xfrm>
            <a:off x="6839764" y="2135301"/>
            <a:ext cx="1236575" cy="396077"/>
          </a:xfrm>
          <a:prstGeom prst="rect">
            <a:avLst/>
          </a:prstGeom>
          <a:solidFill>
            <a:schemeClr val="accent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장르</a:t>
            </a:r>
          </a:p>
        </p:txBody>
      </p:sp>
      <p:sp>
        <p:nvSpPr>
          <p:cNvPr id="3" name="원통[C] 2">
            <a:extLst>
              <a:ext uri="{FF2B5EF4-FFF2-40B4-BE49-F238E27FC236}">
                <a16:creationId xmlns:a16="http://schemas.microsoft.com/office/drawing/2014/main" id="{67FDD359-49FD-064A-94E0-5472FC67B964}"/>
              </a:ext>
            </a:extLst>
          </p:cNvPr>
          <p:cNvSpPr/>
          <p:nvPr/>
        </p:nvSpPr>
        <p:spPr>
          <a:xfrm>
            <a:off x="2306701" y="2814593"/>
            <a:ext cx="7829550" cy="1228814"/>
          </a:xfrm>
          <a:prstGeom prst="can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0C3C9B-CFF9-4447-AC4D-BC889472EFF3}"/>
              </a:ext>
            </a:extLst>
          </p:cNvPr>
          <p:cNvSpPr/>
          <p:nvPr/>
        </p:nvSpPr>
        <p:spPr>
          <a:xfrm>
            <a:off x="8076339" y="2135301"/>
            <a:ext cx="1236575" cy="395092"/>
          </a:xfrm>
          <a:prstGeom prst="rect">
            <a:avLst/>
          </a:prstGeom>
          <a:solidFill>
            <a:schemeClr val="accent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배급사</a:t>
            </a:r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03A9DB17-0D4A-7E47-93F1-23CBCD086349}"/>
              </a:ext>
            </a:extLst>
          </p:cNvPr>
          <p:cNvSpPr/>
          <p:nvPr/>
        </p:nvSpPr>
        <p:spPr>
          <a:xfrm>
            <a:off x="4840350" y="4326622"/>
            <a:ext cx="2762251" cy="428625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6F8D7F-C2DC-7648-8671-B45BBFC59305}"/>
              </a:ext>
            </a:extLst>
          </p:cNvPr>
          <p:cNvSpPr txBox="1"/>
          <p:nvPr/>
        </p:nvSpPr>
        <p:spPr>
          <a:xfrm>
            <a:off x="4331403" y="5116694"/>
            <a:ext cx="3998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예상 수익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C70828-FA40-4697-B5C4-6C598D27C7CC}"/>
              </a:ext>
            </a:extLst>
          </p:cNvPr>
          <p:cNvSpPr txBox="1"/>
          <p:nvPr/>
        </p:nvSpPr>
        <p:spPr>
          <a:xfrm>
            <a:off x="722394" y="2008158"/>
            <a:ext cx="211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Input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8060A6-FF56-4434-B71E-1BD1878D69F1}"/>
              </a:ext>
            </a:extLst>
          </p:cNvPr>
          <p:cNvSpPr txBox="1"/>
          <p:nvPr/>
        </p:nvSpPr>
        <p:spPr>
          <a:xfrm>
            <a:off x="722394" y="5509566"/>
            <a:ext cx="2407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Output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B29E73-1022-4305-B169-6E8D0D168668}"/>
              </a:ext>
            </a:extLst>
          </p:cNvPr>
          <p:cNvSpPr txBox="1"/>
          <p:nvPr/>
        </p:nvSpPr>
        <p:spPr>
          <a:xfrm>
            <a:off x="3999976" y="3342070"/>
            <a:ext cx="4442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Movie Cooking Solution</a:t>
            </a:r>
          </a:p>
        </p:txBody>
      </p:sp>
    </p:spTree>
    <p:extLst>
      <p:ext uri="{BB962C8B-B14F-4D97-AF65-F5344CB8AC3E}">
        <p14:creationId xmlns:p14="http://schemas.microsoft.com/office/powerpoint/2010/main" val="4045911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96212" y="263978"/>
            <a:ext cx="2247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소비자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F9C271-5F1B-F249-8A09-20408277BE55}"/>
              </a:ext>
            </a:extLst>
          </p:cNvPr>
          <p:cNvSpPr txBox="1"/>
          <p:nvPr/>
        </p:nvSpPr>
        <p:spPr>
          <a:xfrm>
            <a:off x="1096212" y="1187308"/>
            <a:ext cx="821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소비자의 고민 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</a:t>
            </a:r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이 영화 재미있을까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?</a:t>
            </a:r>
          </a:p>
        </p:txBody>
      </p:sp>
      <p:pic>
        <p:nvPicPr>
          <p:cNvPr id="1025" name="Picture 1" descr="page7image44337184">
            <a:extLst>
              <a:ext uri="{FF2B5EF4-FFF2-40B4-BE49-F238E27FC236}">
                <a16:creationId xmlns:a16="http://schemas.microsoft.com/office/drawing/2014/main" id="{6C069041-5542-AB4A-B466-F9A4D86A4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941" y="1896042"/>
            <a:ext cx="7761333" cy="380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992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BD91D9-D885-440B-929C-DD063683DB0F}"/>
              </a:ext>
            </a:extLst>
          </p:cNvPr>
          <p:cNvSpPr txBox="1"/>
          <p:nvPr/>
        </p:nvSpPr>
        <p:spPr>
          <a:xfrm>
            <a:off x="2420100" y="2255569"/>
            <a:ext cx="1330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96821E-E13E-44BC-A9E4-4B142788EA77}"/>
              </a:ext>
            </a:extLst>
          </p:cNvPr>
          <p:cNvSpPr/>
          <p:nvPr/>
        </p:nvSpPr>
        <p:spPr>
          <a:xfrm>
            <a:off x="2420100" y="2986281"/>
            <a:ext cx="7351800" cy="885437"/>
          </a:xfrm>
          <a:prstGeom prst="rect">
            <a:avLst/>
          </a:prstGeom>
          <a:solidFill>
            <a:srgbClr val="4754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 현  사 항</a:t>
            </a:r>
          </a:p>
        </p:txBody>
      </p:sp>
    </p:spTree>
    <p:extLst>
      <p:ext uri="{BB962C8B-B14F-4D97-AF65-F5344CB8AC3E}">
        <p14:creationId xmlns:p14="http://schemas.microsoft.com/office/powerpoint/2010/main" val="59472286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4896</TotalTime>
  <Words>1396</Words>
  <Application>Microsoft Macintosh PowerPoint</Application>
  <PresentationFormat>와이드스크린</PresentationFormat>
  <Paragraphs>289</Paragraphs>
  <Slides>40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9" baseType="lpstr">
      <vt:lpstr>나눔스퀘어 ExtraBold</vt:lpstr>
      <vt:lpstr>a옛날사진관2</vt:lpstr>
      <vt:lpstr>a옛날사진관3</vt:lpstr>
      <vt:lpstr>a옛날이발관L</vt:lpstr>
      <vt:lpstr>KoreanYNIBGL</vt:lpstr>
      <vt:lpstr>KoreanYNSJG3R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Yeuaaron</dc:creator>
  <cp:lastModifiedBy>정광진</cp:lastModifiedBy>
  <cp:revision>112</cp:revision>
  <dcterms:created xsi:type="dcterms:W3CDTF">2018-10-20T03:57:26Z</dcterms:created>
  <dcterms:modified xsi:type="dcterms:W3CDTF">2021-11-06T08:07:03Z</dcterms:modified>
</cp:coreProperties>
</file>